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669CD6-0348-4DC6-AEBB-46E82BFA5F5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231DBA4-2F2B-4859-97D1-1F716CD7743C}">
      <dgm:prSet phldrT="[Text]" custT="1"/>
      <dgm:spPr/>
      <dgm:t>
        <a:bodyPr/>
        <a:lstStyle/>
        <a:p>
          <a:r>
            <a:rPr lang="en-US" sz="2800" b="1" dirty="0"/>
            <a:t>Biotechnology</a:t>
          </a:r>
        </a:p>
      </dgm:t>
    </dgm:pt>
    <dgm:pt modelId="{D46FABD0-4DAD-4DC7-BDCE-0B5014A67942}" type="parTrans" cxnId="{EB54E7CF-B1D8-4F03-A676-FEF01946E0D5}">
      <dgm:prSet/>
      <dgm:spPr/>
      <dgm:t>
        <a:bodyPr/>
        <a:lstStyle/>
        <a:p>
          <a:endParaRPr lang="en-US"/>
        </a:p>
      </dgm:t>
    </dgm:pt>
    <dgm:pt modelId="{8C18B700-FEFA-4895-B138-457B00B91FF8}" type="sibTrans" cxnId="{EB54E7CF-B1D8-4F03-A676-FEF01946E0D5}">
      <dgm:prSet/>
      <dgm:spPr/>
      <dgm:t>
        <a:bodyPr/>
        <a:lstStyle/>
        <a:p>
          <a:endParaRPr lang="en-US"/>
        </a:p>
      </dgm:t>
    </dgm:pt>
    <dgm:pt modelId="{AFA255BF-894F-40CE-9B3A-48E285AE14E1}">
      <dgm:prSet phldrT="[Text]" custT="1"/>
      <dgm:spPr>
        <a:solidFill>
          <a:schemeClr val="bg2">
            <a:lumMod val="20000"/>
            <a:lumOff val="80000"/>
          </a:schemeClr>
        </a:solidFill>
        <a:ln>
          <a:solidFill>
            <a:schemeClr val="accent1"/>
          </a:solidFill>
        </a:ln>
      </dgm:spPr>
      <dgm:t>
        <a:bodyPr/>
        <a:lstStyle/>
        <a:p>
          <a:r>
            <a:rPr lang="en-US" sz="2200" dirty="0">
              <a:solidFill>
                <a:schemeClr val="accent1"/>
              </a:solidFill>
            </a:rPr>
            <a:t>Tools</a:t>
          </a:r>
        </a:p>
      </dgm:t>
    </dgm:pt>
    <dgm:pt modelId="{DF21D867-5138-49B1-B870-E9A70C3382D5}" type="parTrans" cxnId="{8FFC7CB0-2997-41A7-AD69-BA01F0FD52D6}">
      <dgm:prSet/>
      <dgm:spPr/>
      <dgm:t>
        <a:bodyPr/>
        <a:lstStyle/>
        <a:p>
          <a:endParaRPr lang="en-US"/>
        </a:p>
      </dgm:t>
    </dgm:pt>
    <dgm:pt modelId="{3881CE39-7F8C-4407-88E8-A3ACA40B96AF}" type="sibTrans" cxnId="{8FFC7CB0-2997-41A7-AD69-BA01F0FD52D6}">
      <dgm:prSet/>
      <dgm:spPr/>
      <dgm:t>
        <a:bodyPr/>
        <a:lstStyle/>
        <a:p>
          <a:endParaRPr lang="en-US"/>
        </a:p>
      </dgm:t>
    </dgm:pt>
    <dgm:pt modelId="{F8A5E5A7-F435-4475-904F-92A1099329B5}">
      <dgm:prSet phldrT="[Text]" custT="1"/>
      <dgm:spPr>
        <a:solidFill>
          <a:schemeClr val="bg2">
            <a:lumMod val="20000"/>
            <a:lumOff val="80000"/>
          </a:schemeClr>
        </a:solidFill>
        <a:ln>
          <a:solidFill>
            <a:schemeClr val="accent1"/>
          </a:solidFill>
        </a:ln>
      </dgm:spPr>
      <dgm:t>
        <a:bodyPr/>
        <a:lstStyle/>
        <a:p>
          <a:r>
            <a:rPr lang="en-US" sz="2200" dirty="0">
              <a:solidFill>
                <a:schemeClr val="accent1"/>
              </a:solidFill>
            </a:rPr>
            <a:t>Techniques</a:t>
          </a:r>
        </a:p>
      </dgm:t>
    </dgm:pt>
    <dgm:pt modelId="{CA4DD2E6-E858-4F48-A9D0-5CB331F01521}" type="parTrans" cxnId="{312DBEBC-3B18-4E6F-A5AB-28E7F8FF9849}">
      <dgm:prSet/>
      <dgm:spPr/>
      <dgm:t>
        <a:bodyPr/>
        <a:lstStyle/>
        <a:p>
          <a:endParaRPr lang="en-US"/>
        </a:p>
      </dgm:t>
    </dgm:pt>
    <dgm:pt modelId="{1922CFB4-A46E-461D-BA4B-F52AD2145BC0}" type="sibTrans" cxnId="{312DBEBC-3B18-4E6F-A5AB-28E7F8FF9849}">
      <dgm:prSet/>
      <dgm:spPr/>
      <dgm:t>
        <a:bodyPr/>
        <a:lstStyle/>
        <a:p>
          <a:endParaRPr lang="en-US"/>
        </a:p>
      </dgm:t>
    </dgm:pt>
    <dgm:pt modelId="{EA075D7E-5C35-449A-94A6-F13C6914E6C5}" type="pres">
      <dgm:prSet presAssocID="{9A669CD6-0348-4DC6-AEBB-46E82BFA5F52}" presName="hierChild1" presStyleCnt="0">
        <dgm:presLayoutVars>
          <dgm:orgChart val="1"/>
          <dgm:chPref val="1"/>
          <dgm:dir/>
          <dgm:animOne val="branch"/>
          <dgm:animLvl val="lvl"/>
          <dgm:resizeHandles/>
        </dgm:presLayoutVars>
      </dgm:prSet>
      <dgm:spPr/>
      <dgm:t>
        <a:bodyPr/>
        <a:lstStyle/>
        <a:p>
          <a:endParaRPr lang="en-US"/>
        </a:p>
      </dgm:t>
    </dgm:pt>
    <dgm:pt modelId="{4F4EDAFA-A64C-4831-ABEF-E5BD917A352F}" type="pres">
      <dgm:prSet presAssocID="{E231DBA4-2F2B-4859-97D1-1F716CD7743C}" presName="hierRoot1" presStyleCnt="0">
        <dgm:presLayoutVars>
          <dgm:hierBranch val="init"/>
        </dgm:presLayoutVars>
      </dgm:prSet>
      <dgm:spPr/>
    </dgm:pt>
    <dgm:pt modelId="{5B637ED3-2EAF-4F1D-889E-EA295933EE68}" type="pres">
      <dgm:prSet presAssocID="{E231DBA4-2F2B-4859-97D1-1F716CD7743C}" presName="rootComposite1" presStyleCnt="0"/>
      <dgm:spPr/>
    </dgm:pt>
    <dgm:pt modelId="{14BCF934-C4FC-45ED-8035-61AD7A658CB9}" type="pres">
      <dgm:prSet presAssocID="{E231DBA4-2F2B-4859-97D1-1F716CD7743C}" presName="rootText1" presStyleLbl="node0" presStyleIdx="0" presStyleCnt="1" custScaleY="67598">
        <dgm:presLayoutVars>
          <dgm:chPref val="3"/>
        </dgm:presLayoutVars>
      </dgm:prSet>
      <dgm:spPr>
        <a:prstGeom prst="roundRect">
          <a:avLst/>
        </a:prstGeom>
      </dgm:spPr>
      <dgm:t>
        <a:bodyPr/>
        <a:lstStyle/>
        <a:p>
          <a:endParaRPr lang="en-US"/>
        </a:p>
      </dgm:t>
    </dgm:pt>
    <dgm:pt modelId="{3FE52B61-AAF8-41FA-85C5-A9BE9DBFE787}" type="pres">
      <dgm:prSet presAssocID="{E231DBA4-2F2B-4859-97D1-1F716CD7743C}" presName="rootConnector1" presStyleLbl="node1" presStyleIdx="0" presStyleCnt="0"/>
      <dgm:spPr/>
      <dgm:t>
        <a:bodyPr/>
        <a:lstStyle/>
        <a:p>
          <a:endParaRPr lang="en-US"/>
        </a:p>
      </dgm:t>
    </dgm:pt>
    <dgm:pt modelId="{9C963BA4-301B-4EFD-B83F-3D576219757F}" type="pres">
      <dgm:prSet presAssocID="{E231DBA4-2F2B-4859-97D1-1F716CD7743C}" presName="hierChild2" presStyleCnt="0"/>
      <dgm:spPr/>
    </dgm:pt>
    <dgm:pt modelId="{15F58C79-FFCA-4334-A6CF-B8815F5BF4A5}" type="pres">
      <dgm:prSet presAssocID="{DF21D867-5138-49B1-B870-E9A70C3382D5}" presName="Name37" presStyleLbl="parChTrans1D2" presStyleIdx="0" presStyleCnt="2"/>
      <dgm:spPr/>
      <dgm:t>
        <a:bodyPr/>
        <a:lstStyle/>
        <a:p>
          <a:endParaRPr lang="en-US"/>
        </a:p>
      </dgm:t>
    </dgm:pt>
    <dgm:pt modelId="{BDEDAAF3-4EE2-4B81-BAD3-9FBEC5A83E16}" type="pres">
      <dgm:prSet presAssocID="{AFA255BF-894F-40CE-9B3A-48E285AE14E1}" presName="hierRoot2" presStyleCnt="0">
        <dgm:presLayoutVars>
          <dgm:hierBranch val="init"/>
        </dgm:presLayoutVars>
      </dgm:prSet>
      <dgm:spPr/>
    </dgm:pt>
    <dgm:pt modelId="{2AF59D09-83C7-42D1-A36B-5BD911A2526D}" type="pres">
      <dgm:prSet presAssocID="{AFA255BF-894F-40CE-9B3A-48E285AE14E1}" presName="rootComposite" presStyleCnt="0"/>
      <dgm:spPr/>
    </dgm:pt>
    <dgm:pt modelId="{25DAF596-434E-481E-842E-4A2B34AA5347}" type="pres">
      <dgm:prSet presAssocID="{AFA255BF-894F-40CE-9B3A-48E285AE14E1}" presName="rootText" presStyleLbl="node2" presStyleIdx="0" presStyleCnt="2" custScaleX="80077" custScaleY="63092">
        <dgm:presLayoutVars>
          <dgm:chPref val="3"/>
        </dgm:presLayoutVars>
      </dgm:prSet>
      <dgm:spPr>
        <a:prstGeom prst="roundRect">
          <a:avLst/>
        </a:prstGeom>
      </dgm:spPr>
      <dgm:t>
        <a:bodyPr/>
        <a:lstStyle/>
        <a:p>
          <a:endParaRPr lang="en-US"/>
        </a:p>
      </dgm:t>
    </dgm:pt>
    <dgm:pt modelId="{ED2BA3F5-8AE6-4E0C-AE73-D2D4307AED27}" type="pres">
      <dgm:prSet presAssocID="{AFA255BF-894F-40CE-9B3A-48E285AE14E1}" presName="rootConnector" presStyleLbl="node2" presStyleIdx="0" presStyleCnt="2"/>
      <dgm:spPr/>
      <dgm:t>
        <a:bodyPr/>
        <a:lstStyle/>
        <a:p>
          <a:endParaRPr lang="en-US"/>
        </a:p>
      </dgm:t>
    </dgm:pt>
    <dgm:pt modelId="{6188045B-4FC2-4007-A6C2-EB8FF8168C02}" type="pres">
      <dgm:prSet presAssocID="{AFA255BF-894F-40CE-9B3A-48E285AE14E1}" presName="hierChild4" presStyleCnt="0"/>
      <dgm:spPr/>
    </dgm:pt>
    <dgm:pt modelId="{13E96E0C-DFD3-4045-9CC8-6C34B7F3E3DD}" type="pres">
      <dgm:prSet presAssocID="{AFA255BF-894F-40CE-9B3A-48E285AE14E1}" presName="hierChild5" presStyleCnt="0"/>
      <dgm:spPr/>
    </dgm:pt>
    <dgm:pt modelId="{C20880C5-8DCD-4EBC-A452-7FF84208D8A5}" type="pres">
      <dgm:prSet presAssocID="{CA4DD2E6-E858-4F48-A9D0-5CB331F01521}" presName="Name37" presStyleLbl="parChTrans1D2" presStyleIdx="1" presStyleCnt="2"/>
      <dgm:spPr/>
      <dgm:t>
        <a:bodyPr/>
        <a:lstStyle/>
        <a:p>
          <a:endParaRPr lang="en-US"/>
        </a:p>
      </dgm:t>
    </dgm:pt>
    <dgm:pt modelId="{8B3AC5BC-64AA-43CF-AD16-0DE7A4FCAAF7}" type="pres">
      <dgm:prSet presAssocID="{F8A5E5A7-F435-4475-904F-92A1099329B5}" presName="hierRoot2" presStyleCnt="0">
        <dgm:presLayoutVars>
          <dgm:hierBranch val="init"/>
        </dgm:presLayoutVars>
      </dgm:prSet>
      <dgm:spPr/>
    </dgm:pt>
    <dgm:pt modelId="{EA91DF97-A46D-430F-BCD5-53A2D5E84E35}" type="pres">
      <dgm:prSet presAssocID="{F8A5E5A7-F435-4475-904F-92A1099329B5}" presName="rootComposite" presStyleCnt="0"/>
      <dgm:spPr/>
    </dgm:pt>
    <dgm:pt modelId="{2EB8C8B1-0196-4913-BD48-6FD5EFCF8738}" type="pres">
      <dgm:prSet presAssocID="{F8A5E5A7-F435-4475-904F-92A1099329B5}" presName="rootText" presStyleLbl="node2" presStyleIdx="1" presStyleCnt="2" custScaleX="80077" custScaleY="63092">
        <dgm:presLayoutVars>
          <dgm:chPref val="3"/>
        </dgm:presLayoutVars>
      </dgm:prSet>
      <dgm:spPr>
        <a:prstGeom prst="roundRect">
          <a:avLst/>
        </a:prstGeom>
      </dgm:spPr>
      <dgm:t>
        <a:bodyPr/>
        <a:lstStyle/>
        <a:p>
          <a:endParaRPr lang="en-US"/>
        </a:p>
      </dgm:t>
    </dgm:pt>
    <dgm:pt modelId="{3ADED196-9816-4B4F-875C-6D9763091B13}" type="pres">
      <dgm:prSet presAssocID="{F8A5E5A7-F435-4475-904F-92A1099329B5}" presName="rootConnector" presStyleLbl="node2" presStyleIdx="1" presStyleCnt="2"/>
      <dgm:spPr/>
      <dgm:t>
        <a:bodyPr/>
        <a:lstStyle/>
        <a:p>
          <a:endParaRPr lang="en-US"/>
        </a:p>
      </dgm:t>
    </dgm:pt>
    <dgm:pt modelId="{A623983B-A624-4BD6-8E13-BCBDE2DB5B58}" type="pres">
      <dgm:prSet presAssocID="{F8A5E5A7-F435-4475-904F-92A1099329B5}" presName="hierChild4" presStyleCnt="0"/>
      <dgm:spPr/>
    </dgm:pt>
    <dgm:pt modelId="{07F82FE9-4171-4D7E-860A-A40203B2B6F8}" type="pres">
      <dgm:prSet presAssocID="{F8A5E5A7-F435-4475-904F-92A1099329B5}" presName="hierChild5" presStyleCnt="0"/>
      <dgm:spPr/>
    </dgm:pt>
    <dgm:pt modelId="{098A9C7B-FE2E-4E6D-B789-4BFE52634B8B}" type="pres">
      <dgm:prSet presAssocID="{E231DBA4-2F2B-4859-97D1-1F716CD7743C}" presName="hierChild3" presStyleCnt="0"/>
      <dgm:spPr/>
    </dgm:pt>
  </dgm:ptLst>
  <dgm:cxnLst>
    <dgm:cxn modelId="{921EB6FC-00EB-4BCD-B116-B0CD34A96B49}" type="presOf" srcId="{DF21D867-5138-49B1-B870-E9A70C3382D5}" destId="{15F58C79-FFCA-4334-A6CF-B8815F5BF4A5}" srcOrd="0" destOrd="0" presId="urn:microsoft.com/office/officeart/2005/8/layout/orgChart1"/>
    <dgm:cxn modelId="{7B3E49EE-315A-4FCE-91B5-5D24FE2DD62D}" type="presOf" srcId="{AFA255BF-894F-40CE-9B3A-48E285AE14E1}" destId="{ED2BA3F5-8AE6-4E0C-AE73-D2D4307AED27}" srcOrd="1" destOrd="0" presId="urn:microsoft.com/office/officeart/2005/8/layout/orgChart1"/>
    <dgm:cxn modelId="{2D8BA4DE-DD5B-4244-820F-AB039B031524}" type="presOf" srcId="{9A669CD6-0348-4DC6-AEBB-46E82BFA5F52}" destId="{EA075D7E-5C35-449A-94A6-F13C6914E6C5}" srcOrd="0" destOrd="0" presId="urn:microsoft.com/office/officeart/2005/8/layout/orgChart1"/>
    <dgm:cxn modelId="{8FFC7CB0-2997-41A7-AD69-BA01F0FD52D6}" srcId="{E231DBA4-2F2B-4859-97D1-1F716CD7743C}" destId="{AFA255BF-894F-40CE-9B3A-48E285AE14E1}" srcOrd="0" destOrd="0" parTransId="{DF21D867-5138-49B1-B870-E9A70C3382D5}" sibTransId="{3881CE39-7F8C-4407-88E8-A3ACA40B96AF}"/>
    <dgm:cxn modelId="{EB54E7CF-B1D8-4F03-A676-FEF01946E0D5}" srcId="{9A669CD6-0348-4DC6-AEBB-46E82BFA5F52}" destId="{E231DBA4-2F2B-4859-97D1-1F716CD7743C}" srcOrd="0" destOrd="0" parTransId="{D46FABD0-4DAD-4DC7-BDCE-0B5014A67942}" sibTransId="{8C18B700-FEFA-4895-B138-457B00B91FF8}"/>
    <dgm:cxn modelId="{8082E16F-E7D0-4358-93C5-9BE0F043948E}" type="presOf" srcId="{CA4DD2E6-E858-4F48-A9D0-5CB331F01521}" destId="{C20880C5-8DCD-4EBC-A452-7FF84208D8A5}" srcOrd="0" destOrd="0" presId="urn:microsoft.com/office/officeart/2005/8/layout/orgChart1"/>
    <dgm:cxn modelId="{57729DB9-E962-4CEF-BBE5-18548E575122}" type="presOf" srcId="{F8A5E5A7-F435-4475-904F-92A1099329B5}" destId="{2EB8C8B1-0196-4913-BD48-6FD5EFCF8738}" srcOrd="0" destOrd="0" presId="urn:microsoft.com/office/officeart/2005/8/layout/orgChart1"/>
    <dgm:cxn modelId="{3DDF7C7F-A0BF-4651-BFA7-3FCCA6194496}" type="presOf" srcId="{E231DBA4-2F2B-4859-97D1-1F716CD7743C}" destId="{14BCF934-C4FC-45ED-8035-61AD7A658CB9}" srcOrd="0" destOrd="0" presId="urn:microsoft.com/office/officeart/2005/8/layout/orgChart1"/>
    <dgm:cxn modelId="{312DBEBC-3B18-4E6F-A5AB-28E7F8FF9849}" srcId="{E231DBA4-2F2B-4859-97D1-1F716CD7743C}" destId="{F8A5E5A7-F435-4475-904F-92A1099329B5}" srcOrd="1" destOrd="0" parTransId="{CA4DD2E6-E858-4F48-A9D0-5CB331F01521}" sibTransId="{1922CFB4-A46E-461D-BA4B-F52AD2145BC0}"/>
    <dgm:cxn modelId="{80040AA4-0EA3-4B8B-8847-080FFF896B62}" type="presOf" srcId="{AFA255BF-894F-40CE-9B3A-48E285AE14E1}" destId="{25DAF596-434E-481E-842E-4A2B34AA5347}" srcOrd="0" destOrd="0" presId="urn:microsoft.com/office/officeart/2005/8/layout/orgChart1"/>
    <dgm:cxn modelId="{753601F6-4177-433C-BE70-43ED1F3E09BD}" type="presOf" srcId="{E231DBA4-2F2B-4859-97D1-1F716CD7743C}" destId="{3FE52B61-AAF8-41FA-85C5-A9BE9DBFE787}" srcOrd="1" destOrd="0" presId="urn:microsoft.com/office/officeart/2005/8/layout/orgChart1"/>
    <dgm:cxn modelId="{4E303137-A9CE-40FE-94E1-707BAA54807F}" type="presOf" srcId="{F8A5E5A7-F435-4475-904F-92A1099329B5}" destId="{3ADED196-9816-4B4F-875C-6D9763091B13}" srcOrd="1" destOrd="0" presId="urn:microsoft.com/office/officeart/2005/8/layout/orgChart1"/>
    <dgm:cxn modelId="{787E9AB5-432B-4C3F-8623-68AD36F63BCF}" type="presParOf" srcId="{EA075D7E-5C35-449A-94A6-F13C6914E6C5}" destId="{4F4EDAFA-A64C-4831-ABEF-E5BD917A352F}" srcOrd="0" destOrd="0" presId="urn:microsoft.com/office/officeart/2005/8/layout/orgChart1"/>
    <dgm:cxn modelId="{C1A2BDA8-CBCA-420A-BB7C-8E1EBE452C3F}" type="presParOf" srcId="{4F4EDAFA-A64C-4831-ABEF-E5BD917A352F}" destId="{5B637ED3-2EAF-4F1D-889E-EA295933EE68}" srcOrd="0" destOrd="0" presId="urn:microsoft.com/office/officeart/2005/8/layout/orgChart1"/>
    <dgm:cxn modelId="{C93A4E7E-2A5C-4D11-B0C9-9EA75DDC04F3}" type="presParOf" srcId="{5B637ED3-2EAF-4F1D-889E-EA295933EE68}" destId="{14BCF934-C4FC-45ED-8035-61AD7A658CB9}" srcOrd="0" destOrd="0" presId="urn:microsoft.com/office/officeart/2005/8/layout/orgChart1"/>
    <dgm:cxn modelId="{F5EAB52D-715C-4876-BD0C-F62E273C7ECD}" type="presParOf" srcId="{5B637ED3-2EAF-4F1D-889E-EA295933EE68}" destId="{3FE52B61-AAF8-41FA-85C5-A9BE9DBFE787}" srcOrd="1" destOrd="0" presId="urn:microsoft.com/office/officeart/2005/8/layout/orgChart1"/>
    <dgm:cxn modelId="{81ED9591-E517-4330-9DC3-A6FE31B961FB}" type="presParOf" srcId="{4F4EDAFA-A64C-4831-ABEF-E5BD917A352F}" destId="{9C963BA4-301B-4EFD-B83F-3D576219757F}" srcOrd="1" destOrd="0" presId="urn:microsoft.com/office/officeart/2005/8/layout/orgChart1"/>
    <dgm:cxn modelId="{36C2561F-9E6E-4C9A-91F4-A0509F3763D4}" type="presParOf" srcId="{9C963BA4-301B-4EFD-B83F-3D576219757F}" destId="{15F58C79-FFCA-4334-A6CF-B8815F5BF4A5}" srcOrd="0" destOrd="0" presId="urn:microsoft.com/office/officeart/2005/8/layout/orgChart1"/>
    <dgm:cxn modelId="{9E719167-36EC-4ACA-B7C9-BDCD5D0D287E}" type="presParOf" srcId="{9C963BA4-301B-4EFD-B83F-3D576219757F}" destId="{BDEDAAF3-4EE2-4B81-BAD3-9FBEC5A83E16}" srcOrd="1" destOrd="0" presId="urn:microsoft.com/office/officeart/2005/8/layout/orgChart1"/>
    <dgm:cxn modelId="{0CAFDF69-92AA-4B7C-AA1C-363F4E3F6393}" type="presParOf" srcId="{BDEDAAF3-4EE2-4B81-BAD3-9FBEC5A83E16}" destId="{2AF59D09-83C7-42D1-A36B-5BD911A2526D}" srcOrd="0" destOrd="0" presId="urn:microsoft.com/office/officeart/2005/8/layout/orgChart1"/>
    <dgm:cxn modelId="{02F9891E-25AD-4537-8E7E-B62FD4233792}" type="presParOf" srcId="{2AF59D09-83C7-42D1-A36B-5BD911A2526D}" destId="{25DAF596-434E-481E-842E-4A2B34AA5347}" srcOrd="0" destOrd="0" presId="urn:microsoft.com/office/officeart/2005/8/layout/orgChart1"/>
    <dgm:cxn modelId="{A8DFD01B-D750-449F-B175-16B1B207E836}" type="presParOf" srcId="{2AF59D09-83C7-42D1-A36B-5BD911A2526D}" destId="{ED2BA3F5-8AE6-4E0C-AE73-D2D4307AED27}" srcOrd="1" destOrd="0" presId="urn:microsoft.com/office/officeart/2005/8/layout/orgChart1"/>
    <dgm:cxn modelId="{0B07795D-77EE-4954-ABFF-2289A5826AFC}" type="presParOf" srcId="{BDEDAAF3-4EE2-4B81-BAD3-9FBEC5A83E16}" destId="{6188045B-4FC2-4007-A6C2-EB8FF8168C02}" srcOrd="1" destOrd="0" presId="urn:microsoft.com/office/officeart/2005/8/layout/orgChart1"/>
    <dgm:cxn modelId="{D6945FDC-0CE6-4685-AE39-6526C4EEEEF0}" type="presParOf" srcId="{BDEDAAF3-4EE2-4B81-BAD3-9FBEC5A83E16}" destId="{13E96E0C-DFD3-4045-9CC8-6C34B7F3E3DD}" srcOrd="2" destOrd="0" presId="urn:microsoft.com/office/officeart/2005/8/layout/orgChart1"/>
    <dgm:cxn modelId="{ECDB998A-6308-45C0-B8AF-C0A7D88DF388}" type="presParOf" srcId="{9C963BA4-301B-4EFD-B83F-3D576219757F}" destId="{C20880C5-8DCD-4EBC-A452-7FF84208D8A5}" srcOrd="2" destOrd="0" presId="urn:microsoft.com/office/officeart/2005/8/layout/orgChart1"/>
    <dgm:cxn modelId="{5B74004F-68FA-41C1-A938-6C72F62944BF}" type="presParOf" srcId="{9C963BA4-301B-4EFD-B83F-3D576219757F}" destId="{8B3AC5BC-64AA-43CF-AD16-0DE7A4FCAAF7}" srcOrd="3" destOrd="0" presId="urn:microsoft.com/office/officeart/2005/8/layout/orgChart1"/>
    <dgm:cxn modelId="{74446AB0-9EDE-4057-B9E2-26B5EB795A49}" type="presParOf" srcId="{8B3AC5BC-64AA-43CF-AD16-0DE7A4FCAAF7}" destId="{EA91DF97-A46D-430F-BCD5-53A2D5E84E35}" srcOrd="0" destOrd="0" presId="urn:microsoft.com/office/officeart/2005/8/layout/orgChart1"/>
    <dgm:cxn modelId="{C9439A51-86CE-44C5-94C0-2AC46A52E798}" type="presParOf" srcId="{EA91DF97-A46D-430F-BCD5-53A2D5E84E35}" destId="{2EB8C8B1-0196-4913-BD48-6FD5EFCF8738}" srcOrd="0" destOrd="0" presId="urn:microsoft.com/office/officeart/2005/8/layout/orgChart1"/>
    <dgm:cxn modelId="{CECBF7C3-D347-4554-BEBC-85F1AE38399A}" type="presParOf" srcId="{EA91DF97-A46D-430F-BCD5-53A2D5E84E35}" destId="{3ADED196-9816-4B4F-875C-6D9763091B13}" srcOrd="1" destOrd="0" presId="urn:microsoft.com/office/officeart/2005/8/layout/orgChart1"/>
    <dgm:cxn modelId="{E1EA0B82-10C7-4BD3-A307-163CC9829181}" type="presParOf" srcId="{8B3AC5BC-64AA-43CF-AD16-0DE7A4FCAAF7}" destId="{A623983B-A624-4BD6-8E13-BCBDE2DB5B58}" srcOrd="1" destOrd="0" presId="urn:microsoft.com/office/officeart/2005/8/layout/orgChart1"/>
    <dgm:cxn modelId="{A28B8880-1055-47E6-A336-984D06589299}" type="presParOf" srcId="{8B3AC5BC-64AA-43CF-AD16-0DE7A4FCAAF7}" destId="{07F82FE9-4171-4D7E-860A-A40203B2B6F8}" srcOrd="2" destOrd="0" presId="urn:microsoft.com/office/officeart/2005/8/layout/orgChart1"/>
    <dgm:cxn modelId="{E161E6C4-625B-46AC-A625-36BE4B291584}" type="presParOf" srcId="{4F4EDAFA-A64C-4831-ABEF-E5BD917A352F}" destId="{098A9C7B-FE2E-4E6D-B789-4BFE52634B8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7333E1-5C10-4DF5-9A81-A2A5573F4469}" type="doc">
      <dgm:prSet loTypeId="urn:microsoft.com/office/officeart/2005/8/layout/matrix1" loCatId="matrix" qsTypeId="urn:microsoft.com/office/officeart/2005/8/quickstyle/simple1" qsCatId="simple" csTypeId="urn:microsoft.com/office/officeart/2005/8/colors/accent2_1" csCatId="accent2" phldr="1"/>
      <dgm:spPr/>
      <dgm:t>
        <a:bodyPr/>
        <a:lstStyle/>
        <a:p>
          <a:endParaRPr lang="en-US"/>
        </a:p>
      </dgm:t>
    </dgm:pt>
    <dgm:pt modelId="{363C525B-F030-48E4-A17B-934E07B65722}">
      <dgm:prSet phldrT="[Text]" custT="1"/>
      <dgm:spPr>
        <a:solidFill>
          <a:schemeClr val="bg2">
            <a:lumMod val="20000"/>
            <a:lumOff val="80000"/>
          </a:schemeClr>
        </a:solidFill>
      </dgm:spPr>
      <dgm:t>
        <a:bodyPr/>
        <a:lstStyle/>
        <a:p>
          <a:r>
            <a:rPr lang="en-US" sz="2200" b="1" dirty="0">
              <a:solidFill>
                <a:schemeClr val="accent1"/>
              </a:solidFill>
            </a:rPr>
            <a:t>Tools used in</a:t>
          </a:r>
          <a:br>
            <a:rPr lang="en-US" sz="2200" b="1" dirty="0">
              <a:solidFill>
                <a:schemeClr val="accent1"/>
              </a:solidFill>
            </a:rPr>
          </a:br>
          <a:r>
            <a:rPr lang="en-US" sz="2200" b="1" dirty="0">
              <a:solidFill>
                <a:schemeClr val="accent1"/>
              </a:solidFill>
            </a:rPr>
            <a:t>DNA-based biotechnology</a:t>
          </a:r>
        </a:p>
      </dgm:t>
    </dgm:pt>
    <dgm:pt modelId="{881E5045-0669-4BAF-9E16-BCDA7E496CA3}" type="parTrans" cxnId="{AEC7B916-B8CF-4EB4-B7D8-8E0A5D521A27}">
      <dgm:prSet/>
      <dgm:spPr/>
      <dgm:t>
        <a:bodyPr/>
        <a:lstStyle/>
        <a:p>
          <a:endParaRPr lang="en-US"/>
        </a:p>
      </dgm:t>
    </dgm:pt>
    <dgm:pt modelId="{880D1344-1E21-4D86-B7C9-CAA3F7832943}" type="sibTrans" cxnId="{AEC7B916-B8CF-4EB4-B7D8-8E0A5D521A27}">
      <dgm:prSet/>
      <dgm:spPr/>
      <dgm:t>
        <a:bodyPr/>
        <a:lstStyle/>
        <a:p>
          <a:endParaRPr lang="en-US"/>
        </a:p>
      </dgm:t>
    </dgm:pt>
    <dgm:pt modelId="{09CD7B1D-F630-40E5-A6BF-AC66BB6FAC2B}">
      <dgm:prSet phldrT="[Text]" custT="1"/>
      <dgm:spPr/>
      <dgm:t>
        <a:bodyPr/>
        <a:lstStyle/>
        <a:p>
          <a:r>
            <a:rPr lang="en-US" sz="2000" b="1" dirty="0">
              <a:solidFill>
                <a:schemeClr val="accent1"/>
              </a:solidFill>
            </a:rPr>
            <a:t>Restriction</a:t>
          </a:r>
          <a:br>
            <a:rPr lang="en-US" sz="2000" b="1" dirty="0">
              <a:solidFill>
                <a:schemeClr val="accent1"/>
              </a:solidFill>
            </a:rPr>
          </a:br>
          <a:r>
            <a:rPr lang="en-US" sz="2000" b="1" dirty="0">
              <a:solidFill>
                <a:schemeClr val="accent1"/>
              </a:solidFill>
            </a:rPr>
            <a:t>enzymes</a:t>
          </a:r>
        </a:p>
      </dgm:t>
    </dgm:pt>
    <dgm:pt modelId="{2969A0B5-1AC7-4278-A1E6-F003A075FB06}" type="parTrans" cxnId="{0FB67D64-347B-4AD9-81E4-999EE4A4D3FE}">
      <dgm:prSet/>
      <dgm:spPr/>
      <dgm:t>
        <a:bodyPr/>
        <a:lstStyle/>
        <a:p>
          <a:endParaRPr lang="en-US"/>
        </a:p>
      </dgm:t>
    </dgm:pt>
    <dgm:pt modelId="{6316F7CA-0712-4334-AC6A-32A6D49D0AB9}" type="sibTrans" cxnId="{0FB67D64-347B-4AD9-81E4-999EE4A4D3FE}">
      <dgm:prSet/>
      <dgm:spPr/>
      <dgm:t>
        <a:bodyPr/>
        <a:lstStyle/>
        <a:p>
          <a:endParaRPr lang="en-US"/>
        </a:p>
      </dgm:t>
    </dgm:pt>
    <dgm:pt modelId="{BE90BA3F-4F11-4B01-8EF9-8DD5AB7D9C2F}">
      <dgm:prSet phldrT="[Text]" custT="1"/>
      <dgm:spPr/>
      <dgm:t>
        <a:bodyPr/>
        <a:lstStyle/>
        <a:p>
          <a:r>
            <a:rPr lang="en-US" sz="2000" b="1" dirty="0">
              <a:solidFill>
                <a:schemeClr val="accent1"/>
              </a:solidFill>
            </a:rPr>
            <a:t>Ligase</a:t>
          </a:r>
        </a:p>
      </dgm:t>
    </dgm:pt>
    <dgm:pt modelId="{C6D2342C-AF0A-48F3-B7BB-CB182B0D60B3}" type="parTrans" cxnId="{3B5EBE9D-6DFA-44DF-B904-4E5D1B7C3B84}">
      <dgm:prSet/>
      <dgm:spPr/>
      <dgm:t>
        <a:bodyPr/>
        <a:lstStyle/>
        <a:p>
          <a:endParaRPr lang="en-US"/>
        </a:p>
      </dgm:t>
    </dgm:pt>
    <dgm:pt modelId="{8D78A62D-7B6F-43F2-8A59-E2B3EABD93AC}" type="sibTrans" cxnId="{3B5EBE9D-6DFA-44DF-B904-4E5D1B7C3B84}">
      <dgm:prSet/>
      <dgm:spPr/>
      <dgm:t>
        <a:bodyPr/>
        <a:lstStyle/>
        <a:p>
          <a:endParaRPr lang="en-US"/>
        </a:p>
      </dgm:t>
    </dgm:pt>
    <dgm:pt modelId="{03B0DCC2-5271-4589-A48E-1926C7388CEC}">
      <dgm:prSet phldrT="[Text]" custT="1"/>
      <dgm:spPr/>
      <dgm:t>
        <a:bodyPr/>
        <a:lstStyle/>
        <a:p>
          <a:r>
            <a:rPr lang="en-US" sz="2000" b="1" dirty="0">
              <a:solidFill>
                <a:schemeClr val="accent1"/>
              </a:solidFill>
            </a:rPr>
            <a:t>Polymerases</a:t>
          </a:r>
        </a:p>
      </dgm:t>
    </dgm:pt>
    <dgm:pt modelId="{3E51331A-0AC2-4809-8A0C-734F68C026C7}" type="parTrans" cxnId="{99EF7169-93D6-4D08-A4A2-7343C04B56E6}">
      <dgm:prSet/>
      <dgm:spPr/>
      <dgm:t>
        <a:bodyPr/>
        <a:lstStyle/>
        <a:p>
          <a:endParaRPr lang="en-US"/>
        </a:p>
      </dgm:t>
    </dgm:pt>
    <dgm:pt modelId="{DAB693F2-9E30-41AD-94B4-E76ED1BAAC3F}" type="sibTrans" cxnId="{99EF7169-93D6-4D08-A4A2-7343C04B56E6}">
      <dgm:prSet/>
      <dgm:spPr/>
      <dgm:t>
        <a:bodyPr/>
        <a:lstStyle/>
        <a:p>
          <a:endParaRPr lang="en-US"/>
        </a:p>
      </dgm:t>
    </dgm:pt>
    <dgm:pt modelId="{2EDB37F9-40A6-4450-B530-6F92BE7E03AE}">
      <dgm:prSet phldrT="[Text]" custT="1"/>
      <dgm:spPr/>
      <dgm:t>
        <a:bodyPr/>
        <a:lstStyle/>
        <a:p>
          <a:r>
            <a:rPr lang="en-US" sz="2000" b="1" dirty="0">
              <a:solidFill>
                <a:schemeClr val="accent1"/>
              </a:solidFill>
            </a:rPr>
            <a:t>Primers</a:t>
          </a:r>
          <a:endParaRPr lang="en-US" sz="2000" dirty="0"/>
        </a:p>
      </dgm:t>
    </dgm:pt>
    <dgm:pt modelId="{FDB060E7-3D78-4E92-B0ED-73D5A83D6291}" type="parTrans" cxnId="{9F1BBEC3-39ED-4567-8B94-688C24EED363}">
      <dgm:prSet/>
      <dgm:spPr/>
      <dgm:t>
        <a:bodyPr/>
        <a:lstStyle/>
        <a:p>
          <a:endParaRPr lang="en-US"/>
        </a:p>
      </dgm:t>
    </dgm:pt>
    <dgm:pt modelId="{75E2B687-5FE2-4509-9205-F8AD240B56F8}" type="sibTrans" cxnId="{9F1BBEC3-39ED-4567-8B94-688C24EED363}">
      <dgm:prSet/>
      <dgm:spPr/>
      <dgm:t>
        <a:bodyPr/>
        <a:lstStyle/>
        <a:p>
          <a:endParaRPr lang="en-US"/>
        </a:p>
      </dgm:t>
    </dgm:pt>
    <dgm:pt modelId="{C469DE06-1D0D-4748-BCB3-EFCFCF743262}" type="pres">
      <dgm:prSet presAssocID="{A27333E1-5C10-4DF5-9A81-A2A5573F4469}" presName="diagram" presStyleCnt="0">
        <dgm:presLayoutVars>
          <dgm:chMax val="1"/>
          <dgm:dir/>
          <dgm:animLvl val="ctr"/>
          <dgm:resizeHandles val="exact"/>
        </dgm:presLayoutVars>
      </dgm:prSet>
      <dgm:spPr/>
      <dgm:t>
        <a:bodyPr/>
        <a:lstStyle/>
        <a:p>
          <a:endParaRPr lang="en-US"/>
        </a:p>
      </dgm:t>
    </dgm:pt>
    <dgm:pt modelId="{743D807C-1B27-4D07-BC44-B2C7B4ECCAD8}" type="pres">
      <dgm:prSet presAssocID="{A27333E1-5C10-4DF5-9A81-A2A5573F4469}" presName="matrix" presStyleCnt="0"/>
      <dgm:spPr/>
    </dgm:pt>
    <dgm:pt modelId="{C0E34114-CDD1-42F3-9D14-2645F9AEB1DC}" type="pres">
      <dgm:prSet presAssocID="{A27333E1-5C10-4DF5-9A81-A2A5573F4469}" presName="tile1" presStyleLbl="node1" presStyleIdx="0" presStyleCnt="4"/>
      <dgm:spPr/>
      <dgm:t>
        <a:bodyPr/>
        <a:lstStyle/>
        <a:p>
          <a:endParaRPr lang="en-US"/>
        </a:p>
      </dgm:t>
    </dgm:pt>
    <dgm:pt modelId="{BBF6E5DE-7E91-419A-AFE5-6FC094DCD2D4}" type="pres">
      <dgm:prSet presAssocID="{A27333E1-5C10-4DF5-9A81-A2A5573F4469}" presName="tile1text" presStyleLbl="node1" presStyleIdx="0" presStyleCnt="4">
        <dgm:presLayoutVars>
          <dgm:chMax val="0"/>
          <dgm:chPref val="0"/>
          <dgm:bulletEnabled val="1"/>
        </dgm:presLayoutVars>
      </dgm:prSet>
      <dgm:spPr/>
      <dgm:t>
        <a:bodyPr/>
        <a:lstStyle/>
        <a:p>
          <a:endParaRPr lang="en-US"/>
        </a:p>
      </dgm:t>
    </dgm:pt>
    <dgm:pt modelId="{E6B4FBFC-021D-4941-9741-0283A81A815D}" type="pres">
      <dgm:prSet presAssocID="{A27333E1-5C10-4DF5-9A81-A2A5573F4469}" presName="tile2" presStyleLbl="node1" presStyleIdx="1" presStyleCnt="4" custLinFactNeighborX="-363"/>
      <dgm:spPr/>
      <dgm:t>
        <a:bodyPr/>
        <a:lstStyle/>
        <a:p>
          <a:endParaRPr lang="en-US"/>
        </a:p>
      </dgm:t>
    </dgm:pt>
    <dgm:pt modelId="{CB496F1C-DBF3-4B8C-8DC6-88F04D26E018}" type="pres">
      <dgm:prSet presAssocID="{A27333E1-5C10-4DF5-9A81-A2A5573F4469}" presName="tile2text" presStyleLbl="node1" presStyleIdx="1" presStyleCnt="4">
        <dgm:presLayoutVars>
          <dgm:chMax val="0"/>
          <dgm:chPref val="0"/>
          <dgm:bulletEnabled val="1"/>
        </dgm:presLayoutVars>
      </dgm:prSet>
      <dgm:spPr/>
      <dgm:t>
        <a:bodyPr/>
        <a:lstStyle/>
        <a:p>
          <a:endParaRPr lang="en-US"/>
        </a:p>
      </dgm:t>
    </dgm:pt>
    <dgm:pt modelId="{EBD4C4A9-BC17-4D7A-81DF-103D062A2B5A}" type="pres">
      <dgm:prSet presAssocID="{A27333E1-5C10-4DF5-9A81-A2A5573F4469}" presName="tile3" presStyleLbl="node1" presStyleIdx="2" presStyleCnt="4"/>
      <dgm:spPr/>
      <dgm:t>
        <a:bodyPr/>
        <a:lstStyle/>
        <a:p>
          <a:endParaRPr lang="en-US"/>
        </a:p>
      </dgm:t>
    </dgm:pt>
    <dgm:pt modelId="{E088A20A-575B-41C7-BA50-076A6AFDE680}" type="pres">
      <dgm:prSet presAssocID="{A27333E1-5C10-4DF5-9A81-A2A5573F4469}" presName="tile3text" presStyleLbl="node1" presStyleIdx="2" presStyleCnt="4">
        <dgm:presLayoutVars>
          <dgm:chMax val="0"/>
          <dgm:chPref val="0"/>
          <dgm:bulletEnabled val="1"/>
        </dgm:presLayoutVars>
      </dgm:prSet>
      <dgm:spPr/>
      <dgm:t>
        <a:bodyPr/>
        <a:lstStyle/>
        <a:p>
          <a:endParaRPr lang="en-US"/>
        </a:p>
      </dgm:t>
    </dgm:pt>
    <dgm:pt modelId="{A45CE72F-1A5F-48B7-A913-4F419D43CCF2}" type="pres">
      <dgm:prSet presAssocID="{A27333E1-5C10-4DF5-9A81-A2A5573F4469}" presName="tile4" presStyleLbl="node1" presStyleIdx="3" presStyleCnt="4"/>
      <dgm:spPr/>
      <dgm:t>
        <a:bodyPr/>
        <a:lstStyle/>
        <a:p>
          <a:endParaRPr lang="en-US"/>
        </a:p>
      </dgm:t>
    </dgm:pt>
    <dgm:pt modelId="{6E06EFA9-94C1-40EF-83E3-0050B49450D7}" type="pres">
      <dgm:prSet presAssocID="{A27333E1-5C10-4DF5-9A81-A2A5573F4469}" presName="tile4text" presStyleLbl="node1" presStyleIdx="3" presStyleCnt="4">
        <dgm:presLayoutVars>
          <dgm:chMax val="0"/>
          <dgm:chPref val="0"/>
          <dgm:bulletEnabled val="1"/>
        </dgm:presLayoutVars>
      </dgm:prSet>
      <dgm:spPr/>
      <dgm:t>
        <a:bodyPr/>
        <a:lstStyle/>
        <a:p>
          <a:endParaRPr lang="en-US"/>
        </a:p>
      </dgm:t>
    </dgm:pt>
    <dgm:pt modelId="{14F93030-ADE2-4857-8085-89460D6224F9}" type="pres">
      <dgm:prSet presAssocID="{A27333E1-5C10-4DF5-9A81-A2A5573F4469}" presName="centerTile" presStyleLbl="fgShp" presStyleIdx="0" presStyleCnt="1" custScaleX="232877">
        <dgm:presLayoutVars>
          <dgm:chMax val="0"/>
          <dgm:chPref val="0"/>
        </dgm:presLayoutVars>
      </dgm:prSet>
      <dgm:spPr/>
      <dgm:t>
        <a:bodyPr/>
        <a:lstStyle/>
        <a:p>
          <a:endParaRPr lang="en-US"/>
        </a:p>
      </dgm:t>
    </dgm:pt>
  </dgm:ptLst>
  <dgm:cxnLst>
    <dgm:cxn modelId="{AEC7B916-B8CF-4EB4-B7D8-8E0A5D521A27}" srcId="{A27333E1-5C10-4DF5-9A81-A2A5573F4469}" destId="{363C525B-F030-48E4-A17B-934E07B65722}" srcOrd="0" destOrd="0" parTransId="{881E5045-0669-4BAF-9E16-BCDA7E496CA3}" sibTransId="{880D1344-1E21-4D86-B7C9-CAA3F7832943}"/>
    <dgm:cxn modelId="{61AB77A6-A2CF-496D-9383-460E11996A41}" type="presOf" srcId="{BE90BA3F-4F11-4B01-8EF9-8DD5AB7D9C2F}" destId="{CB496F1C-DBF3-4B8C-8DC6-88F04D26E018}" srcOrd="1" destOrd="0" presId="urn:microsoft.com/office/officeart/2005/8/layout/matrix1"/>
    <dgm:cxn modelId="{5CA6AFAD-02FC-4518-BA68-842CD2930C89}" type="presOf" srcId="{363C525B-F030-48E4-A17B-934E07B65722}" destId="{14F93030-ADE2-4857-8085-89460D6224F9}" srcOrd="0" destOrd="0" presId="urn:microsoft.com/office/officeart/2005/8/layout/matrix1"/>
    <dgm:cxn modelId="{D709A4B1-26AF-44E1-B5AE-4B9CBF8D73CE}" type="presOf" srcId="{BE90BA3F-4F11-4B01-8EF9-8DD5AB7D9C2F}" destId="{E6B4FBFC-021D-4941-9741-0283A81A815D}" srcOrd="0" destOrd="0" presId="urn:microsoft.com/office/officeart/2005/8/layout/matrix1"/>
    <dgm:cxn modelId="{0C6C398F-B161-47F0-98F4-328914B796F9}" type="presOf" srcId="{09CD7B1D-F630-40E5-A6BF-AC66BB6FAC2B}" destId="{C0E34114-CDD1-42F3-9D14-2645F9AEB1DC}" srcOrd="0" destOrd="0" presId="urn:microsoft.com/office/officeart/2005/8/layout/matrix1"/>
    <dgm:cxn modelId="{3B5EBE9D-6DFA-44DF-B904-4E5D1B7C3B84}" srcId="{363C525B-F030-48E4-A17B-934E07B65722}" destId="{BE90BA3F-4F11-4B01-8EF9-8DD5AB7D9C2F}" srcOrd="1" destOrd="0" parTransId="{C6D2342C-AF0A-48F3-B7BB-CB182B0D60B3}" sibTransId="{8D78A62D-7B6F-43F2-8A59-E2B3EABD93AC}"/>
    <dgm:cxn modelId="{9F1BBEC3-39ED-4567-8B94-688C24EED363}" srcId="{363C525B-F030-48E4-A17B-934E07B65722}" destId="{2EDB37F9-40A6-4450-B530-6F92BE7E03AE}" srcOrd="3" destOrd="0" parTransId="{FDB060E7-3D78-4E92-B0ED-73D5A83D6291}" sibTransId="{75E2B687-5FE2-4509-9205-F8AD240B56F8}"/>
    <dgm:cxn modelId="{0FB67D64-347B-4AD9-81E4-999EE4A4D3FE}" srcId="{363C525B-F030-48E4-A17B-934E07B65722}" destId="{09CD7B1D-F630-40E5-A6BF-AC66BB6FAC2B}" srcOrd="0" destOrd="0" parTransId="{2969A0B5-1AC7-4278-A1E6-F003A075FB06}" sibTransId="{6316F7CA-0712-4334-AC6A-32A6D49D0AB9}"/>
    <dgm:cxn modelId="{00A30F08-A31D-41F4-92A7-AA17C9833292}" type="presOf" srcId="{2EDB37F9-40A6-4450-B530-6F92BE7E03AE}" destId="{A45CE72F-1A5F-48B7-A913-4F419D43CCF2}" srcOrd="0" destOrd="0" presId="urn:microsoft.com/office/officeart/2005/8/layout/matrix1"/>
    <dgm:cxn modelId="{F844F2FA-7200-4570-9082-8C57C8294074}" type="presOf" srcId="{03B0DCC2-5271-4589-A48E-1926C7388CEC}" destId="{E088A20A-575B-41C7-BA50-076A6AFDE680}" srcOrd="1" destOrd="0" presId="urn:microsoft.com/office/officeart/2005/8/layout/matrix1"/>
    <dgm:cxn modelId="{37BF2B37-8097-42B0-9136-F34ADF7903A9}" type="presOf" srcId="{03B0DCC2-5271-4589-A48E-1926C7388CEC}" destId="{EBD4C4A9-BC17-4D7A-81DF-103D062A2B5A}" srcOrd="0" destOrd="0" presId="urn:microsoft.com/office/officeart/2005/8/layout/matrix1"/>
    <dgm:cxn modelId="{8E269776-DB66-494E-ACB9-1E977E31F1BC}" type="presOf" srcId="{2EDB37F9-40A6-4450-B530-6F92BE7E03AE}" destId="{6E06EFA9-94C1-40EF-83E3-0050B49450D7}" srcOrd="1" destOrd="0" presId="urn:microsoft.com/office/officeart/2005/8/layout/matrix1"/>
    <dgm:cxn modelId="{99EF7169-93D6-4D08-A4A2-7343C04B56E6}" srcId="{363C525B-F030-48E4-A17B-934E07B65722}" destId="{03B0DCC2-5271-4589-A48E-1926C7388CEC}" srcOrd="2" destOrd="0" parTransId="{3E51331A-0AC2-4809-8A0C-734F68C026C7}" sibTransId="{DAB693F2-9E30-41AD-94B4-E76ED1BAAC3F}"/>
    <dgm:cxn modelId="{601DAF8D-2E69-4764-A904-037C30283D5B}" type="presOf" srcId="{09CD7B1D-F630-40E5-A6BF-AC66BB6FAC2B}" destId="{BBF6E5DE-7E91-419A-AFE5-6FC094DCD2D4}" srcOrd="1" destOrd="0" presId="urn:microsoft.com/office/officeart/2005/8/layout/matrix1"/>
    <dgm:cxn modelId="{737E0174-9CE9-417C-BDEB-8B358D666CB6}" type="presOf" srcId="{A27333E1-5C10-4DF5-9A81-A2A5573F4469}" destId="{C469DE06-1D0D-4748-BCB3-EFCFCF743262}" srcOrd="0" destOrd="0" presId="urn:microsoft.com/office/officeart/2005/8/layout/matrix1"/>
    <dgm:cxn modelId="{AFEAB80E-EF3A-4B56-880D-8D703529AB64}" type="presParOf" srcId="{C469DE06-1D0D-4748-BCB3-EFCFCF743262}" destId="{743D807C-1B27-4D07-BC44-B2C7B4ECCAD8}" srcOrd="0" destOrd="0" presId="urn:microsoft.com/office/officeart/2005/8/layout/matrix1"/>
    <dgm:cxn modelId="{F49A7272-1A61-47DF-8F53-CFBEBEB83AB9}" type="presParOf" srcId="{743D807C-1B27-4D07-BC44-B2C7B4ECCAD8}" destId="{C0E34114-CDD1-42F3-9D14-2645F9AEB1DC}" srcOrd="0" destOrd="0" presId="urn:microsoft.com/office/officeart/2005/8/layout/matrix1"/>
    <dgm:cxn modelId="{CA5B2C97-68ED-4FE3-A1DF-FF2CE31F0CDF}" type="presParOf" srcId="{743D807C-1B27-4D07-BC44-B2C7B4ECCAD8}" destId="{BBF6E5DE-7E91-419A-AFE5-6FC094DCD2D4}" srcOrd="1" destOrd="0" presId="urn:microsoft.com/office/officeart/2005/8/layout/matrix1"/>
    <dgm:cxn modelId="{FA1A0431-1C80-4E75-A081-69560ED474C3}" type="presParOf" srcId="{743D807C-1B27-4D07-BC44-B2C7B4ECCAD8}" destId="{E6B4FBFC-021D-4941-9741-0283A81A815D}" srcOrd="2" destOrd="0" presId="urn:microsoft.com/office/officeart/2005/8/layout/matrix1"/>
    <dgm:cxn modelId="{1A5CF40A-9B92-4C09-A71F-C7715C5A6BC0}" type="presParOf" srcId="{743D807C-1B27-4D07-BC44-B2C7B4ECCAD8}" destId="{CB496F1C-DBF3-4B8C-8DC6-88F04D26E018}" srcOrd="3" destOrd="0" presId="urn:microsoft.com/office/officeart/2005/8/layout/matrix1"/>
    <dgm:cxn modelId="{5FF02777-EAD3-429E-8901-67AE2995AB0F}" type="presParOf" srcId="{743D807C-1B27-4D07-BC44-B2C7B4ECCAD8}" destId="{EBD4C4A9-BC17-4D7A-81DF-103D062A2B5A}" srcOrd="4" destOrd="0" presId="urn:microsoft.com/office/officeart/2005/8/layout/matrix1"/>
    <dgm:cxn modelId="{D7039BC9-0863-4C9D-BEF2-65D4DC373F64}" type="presParOf" srcId="{743D807C-1B27-4D07-BC44-B2C7B4ECCAD8}" destId="{E088A20A-575B-41C7-BA50-076A6AFDE680}" srcOrd="5" destOrd="0" presId="urn:microsoft.com/office/officeart/2005/8/layout/matrix1"/>
    <dgm:cxn modelId="{12B4655F-43CB-4B87-B469-A19CEF689595}" type="presParOf" srcId="{743D807C-1B27-4D07-BC44-B2C7B4ECCAD8}" destId="{A45CE72F-1A5F-48B7-A913-4F419D43CCF2}" srcOrd="6" destOrd="0" presId="urn:microsoft.com/office/officeart/2005/8/layout/matrix1"/>
    <dgm:cxn modelId="{D139BEA7-14E4-4C59-ACE0-BE56CFA056CF}" type="presParOf" srcId="{743D807C-1B27-4D07-BC44-B2C7B4ECCAD8}" destId="{6E06EFA9-94C1-40EF-83E3-0050B49450D7}" srcOrd="7" destOrd="0" presId="urn:microsoft.com/office/officeart/2005/8/layout/matrix1"/>
    <dgm:cxn modelId="{650B6352-2705-4160-B4A5-59A9263DF26F}" type="presParOf" srcId="{C469DE06-1D0D-4748-BCB3-EFCFCF743262}" destId="{14F93030-ADE2-4857-8085-89460D6224F9}"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CD19CE-0748-4041-94A4-0AF0EE8DD931}"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GB"/>
        </a:p>
      </dgm:t>
    </dgm:pt>
    <dgm:pt modelId="{6DE64C2E-168B-234A-BA0E-1DF54F8CDB95}">
      <dgm:prSet phldrT="[Text]"/>
      <dgm:spPr>
        <a:solidFill>
          <a:srgbClr val="FF0000"/>
        </a:solidFill>
      </dgm:spPr>
      <dgm:t>
        <a:bodyPr/>
        <a:lstStyle/>
        <a:p>
          <a:r>
            <a:rPr lang="en-GB" dirty="0"/>
            <a:t>Denaturation 96°C</a:t>
          </a:r>
        </a:p>
      </dgm:t>
    </dgm:pt>
    <dgm:pt modelId="{EE08F8E7-19E7-7844-A16E-83540A005B65}" type="parTrans" cxnId="{DBBA8DCA-3AA2-A341-9754-F73A9297E1B5}">
      <dgm:prSet/>
      <dgm:spPr/>
      <dgm:t>
        <a:bodyPr/>
        <a:lstStyle/>
        <a:p>
          <a:endParaRPr lang="en-GB"/>
        </a:p>
      </dgm:t>
    </dgm:pt>
    <dgm:pt modelId="{ECE6489C-D752-AA4A-A89D-20D28297AE8C}" type="sibTrans" cxnId="{DBBA8DCA-3AA2-A341-9754-F73A9297E1B5}">
      <dgm:prSet/>
      <dgm:spPr/>
      <dgm:t>
        <a:bodyPr/>
        <a:lstStyle/>
        <a:p>
          <a:endParaRPr lang="en-GB"/>
        </a:p>
      </dgm:t>
    </dgm:pt>
    <dgm:pt modelId="{DE54C846-C9E6-F140-98C3-C64C1B82885E}">
      <dgm:prSet phldrT="[Text]"/>
      <dgm:spPr>
        <a:solidFill>
          <a:srgbClr val="00B0F0"/>
        </a:solidFill>
      </dgm:spPr>
      <dgm:t>
        <a:bodyPr/>
        <a:lstStyle/>
        <a:p>
          <a:r>
            <a:rPr lang="en-GB" dirty="0"/>
            <a:t>Annealing</a:t>
          </a:r>
        </a:p>
        <a:p>
          <a:r>
            <a:rPr lang="en-GB" dirty="0"/>
            <a:t>55 - 65°C</a:t>
          </a:r>
        </a:p>
      </dgm:t>
    </dgm:pt>
    <dgm:pt modelId="{C6746786-71B9-B34A-911D-15A963614869}" type="parTrans" cxnId="{A82CCFAD-7AF5-C34D-B547-03FE6EB77F77}">
      <dgm:prSet/>
      <dgm:spPr/>
      <dgm:t>
        <a:bodyPr/>
        <a:lstStyle/>
        <a:p>
          <a:endParaRPr lang="en-GB"/>
        </a:p>
      </dgm:t>
    </dgm:pt>
    <dgm:pt modelId="{2BEEECDE-161F-6543-B8F3-D108B3D90148}" type="sibTrans" cxnId="{A82CCFAD-7AF5-C34D-B547-03FE6EB77F77}">
      <dgm:prSet/>
      <dgm:spPr/>
      <dgm:t>
        <a:bodyPr/>
        <a:lstStyle/>
        <a:p>
          <a:endParaRPr lang="en-GB"/>
        </a:p>
      </dgm:t>
    </dgm:pt>
    <dgm:pt modelId="{A25F9D11-7D04-064C-BACD-242E6644A3B6}">
      <dgm:prSet phldrT="[Text]"/>
      <dgm:spPr>
        <a:solidFill>
          <a:srgbClr val="FFC000"/>
        </a:solidFill>
      </dgm:spPr>
      <dgm:t>
        <a:bodyPr/>
        <a:lstStyle/>
        <a:p>
          <a:r>
            <a:rPr lang="en-GB" dirty="0"/>
            <a:t>Extension</a:t>
          </a:r>
        </a:p>
        <a:p>
          <a:r>
            <a:rPr lang="en-GB" dirty="0"/>
            <a:t>72°C</a:t>
          </a:r>
        </a:p>
      </dgm:t>
    </dgm:pt>
    <dgm:pt modelId="{41C04630-A1B9-3646-A7E1-AFFA127C6894}" type="parTrans" cxnId="{99EBEC94-C9FE-124C-8A89-A0C969CB1597}">
      <dgm:prSet/>
      <dgm:spPr/>
      <dgm:t>
        <a:bodyPr/>
        <a:lstStyle/>
        <a:p>
          <a:endParaRPr lang="en-GB"/>
        </a:p>
      </dgm:t>
    </dgm:pt>
    <dgm:pt modelId="{4B3481F6-8742-BB4A-AFC3-87B116DD05B8}" type="sibTrans" cxnId="{99EBEC94-C9FE-124C-8A89-A0C969CB1597}">
      <dgm:prSet/>
      <dgm:spPr/>
      <dgm:t>
        <a:bodyPr/>
        <a:lstStyle/>
        <a:p>
          <a:endParaRPr lang="en-GB"/>
        </a:p>
      </dgm:t>
    </dgm:pt>
    <dgm:pt modelId="{8C97D7BB-F2DA-CC40-8EE9-E2AC4853A8E5}" type="pres">
      <dgm:prSet presAssocID="{C9CD19CE-0748-4041-94A4-0AF0EE8DD931}" presName="Name0" presStyleCnt="0">
        <dgm:presLayoutVars>
          <dgm:dir/>
          <dgm:resizeHandles val="exact"/>
        </dgm:presLayoutVars>
      </dgm:prSet>
      <dgm:spPr/>
      <dgm:t>
        <a:bodyPr/>
        <a:lstStyle/>
        <a:p>
          <a:endParaRPr lang="en-US"/>
        </a:p>
      </dgm:t>
    </dgm:pt>
    <dgm:pt modelId="{FDBFE122-CF1B-C54C-8D08-6CA10087B59C}" type="pres">
      <dgm:prSet presAssocID="{6DE64C2E-168B-234A-BA0E-1DF54F8CDB95}" presName="node" presStyleLbl="node1" presStyleIdx="0" presStyleCnt="3">
        <dgm:presLayoutVars>
          <dgm:bulletEnabled val="1"/>
        </dgm:presLayoutVars>
      </dgm:prSet>
      <dgm:spPr/>
      <dgm:t>
        <a:bodyPr/>
        <a:lstStyle/>
        <a:p>
          <a:endParaRPr lang="en-US"/>
        </a:p>
      </dgm:t>
    </dgm:pt>
    <dgm:pt modelId="{393E459A-104E-0544-95C4-AB87A1252990}" type="pres">
      <dgm:prSet presAssocID="{ECE6489C-D752-AA4A-A89D-20D28297AE8C}" presName="sibTrans" presStyleLbl="sibTrans2D1" presStyleIdx="0" presStyleCnt="2"/>
      <dgm:spPr/>
      <dgm:t>
        <a:bodyPr/>
        <a:lstStyle/>
        <a:p>
          <a:endParaRPr lang="en-US"/>
        </a:p>
      </dgm:t>
    </dgm:pt>
    <dgm:pt modelId="{99CE615B-1DE9-724C-B11D-A8B5ED166090}" type="pres">
      <dgm:prSet presAssocID="{ECE6489C-D752-AA4A-A89D-20D28297AE8C}" presName="connectorText" presStyleLbl="sibTrans2D1" presStyleIdx="0" presStyleCnt="2"/>
      <dgm:spPr/>
      <dgm:t>
        <a:bodyPr/>
        <a:lstStyle/>
        <a:p>
          <a:endParaRPr lang="en-US"/>
        </a:p>
      </dgm:t>
    </dgm:pt>
    <dgm:pt modelId="{741A7FDB-F254-CB4D-8868-2DA50C606ADE}" type="pres">
      <dgm:prSet presAssocID="{DE54C846-C9E6-F140-98C3-C64C1B82885E}" presName="node" presStyleLbl="node1" presStyleIdx="1" presStyleCnt="3">
        <dgm:presLayoutVars>
          <dgm:bulletEnabled val="1"/>
        </dgm:presLayoutVars>
      </dgm:prSet>
      <dgm:spPr/>
      <dgm:t>
        <a:bodyPr/>
        <a:lstStyle/>
        <a:p>
          <a:endParaRPr lang="en-US"/>
        </a:p>
      </dgm:t>
    </dgm:pt>
    <dgm:pt modelId="{649CB1EF-5405-134A-8DB1-A3AFE7F0EC81}" type="pres">
      <dgm:prSet presAssocID="{2BEEECDE-161F-6543-B8F3-D108B3D90148}" presName="sibTrans" presStyleLbl="sibTrans2D1" presStyleIdx="1" presStyleCnt="2"/>
      <dgm:spPr/>
      <dgm:t>
        <a:bodyPr/>
        <a:lstStyle/>
        <a:p>
          <a:endParaRPr lang="en-US"/>
        </a:p>
      </dgm:t>
    </dgm:pt>
    <dgm:pt modelId="{2F9CF03C-3A0F-284E-977B-1452C8F49C74}" type="pres">
      <dgm:prSet presAssocID="{2BEEECDE-161F-6543-B8F3-D108B3D90148}" presName="connectorText" presStyleLbl="sibTrans2D1" presStyleIdx="1" presStyleCnt="2"/>
      <dgm:spPr/>
      <dgm:t>
        <a:bodyPr/>
        <a:lstStyle/>
        <a:p>
          <a:endParaRPr lang="en-US"/>
        </a:p>
      </dgm:t>
    </dgm:pt>
    <dgm:pt modelId="{8ACE4F69-E7F3-5A48-BA75-CB4FA1810740}" type="pres">
      <dgm:prSet presAssocID="{A25F9D11-7D04-064C-BACD-242E6644A3B6}" presName="node" presStyleLbl="node1" presStyleIdx="2" presStyleCnt="3">
        <dgm:presLayoutVars>
          <dgm:bulletEnabled val="1"/>
        </dgm:presLayoutVars>
      </dgm:prSet>
      <dgm:spPr/>
      <dgm:t>
        <a:bodyPr/>
        <a:lstStyle/>
        <a:p>
          <a:endParaRPr lang="en-US"/>
        </a:p>
      </dgm:t>
    </dgm:pt>
  </dgm:ptLst>
  <dgm:cxnLst>
    <dgm:cxn modelId="{25AE1BD6-6370-894D-8BBF-1D1D4BD2451D}" type="presOf" srcId="{C9CD19CE-0748-4041-94A4-0AF0EE8DD931}" destId="{8C97D7BB-F2DA-CC40-8EE9-E2AC4853A8E5}" srcOrd="0" destOrd="0" presId="urn:microsoft.com/office/officeart/2005/8/layout/process1"/>
    <dgm:cxn modelId="{5E9F404E-9B33-D644-A3F0-9700692FE04D}" type="presOf" srcId="{DE54C846-C9E6-F140-98C3-C64C1B82885E}" destId="{741A7FDB-F254-CB4D-8868-2DA50C606ADE}" srcOrd="0" destOrd="0" presId="urn:microsoft.com/office/officeart/2005/8/layout/process1"/>
    <dgm:cxn modelId="{A82CCFAD-7AF5-C34D-B547-03FE6EB77F77}" srcId="{C9CD19CE-0748-4041-94A4-0AF0EE8DD931}" destId="{DE54C846-C9E6-F140-98C3-C64C1B82885E}" srcOrd="1" destOrd="0" parTransId="{C6746786-71B9-B34A-911D-15A963614869}" sibTransId="{2BEEECDE-161F-6543-B8F3-D108B3D90148}"/>
    <dgm:cxn modelId="{A60F860C-27A1-4444-B1EC-6439C1C60BB5}" type="presOf" srcId="{A25F9D11-7D04-064C-BACD-242E6644A3B6}" destId="{8ACE4F69-E7F3-5A48-BA75-CB4FA1810740}" srcOrd="0" destOrd="0" presId="urn:microsoft.com/office/officeart/2005/8/layout/process1"/>
    <dgm:cxn modelId="{1BAA4352-922A-B542-842C-07CCDCEC65CF}" type="presOf" srcId="{ECE6489C-D752-AA4A-A89D-20D28297AE8C}" destId="{99CE615B-1DE9-724C-B11D-A8B5ED166090}" srcOrd="1" destOrd="0" presId="urn:microsoft.com/office/officeart/2005/8/layout/process1"/>
    <dgm:cxn modelId="{55120352-2FB8-054A-893F-E04E635C729A}" type="presOf" srcId="{2BEEECDE-161F-6543-B8F3-D108B3D90148}" destId="{649CB1EF-5405-134A-8DB1-A3AFE7F0EC81}" srcOrd="0" destOrd="0" presId="urn:microsoft.com/office/officeart/2005/8/layout/process1"/>
    <dgm:cxn modelId="{DBBA8DCA-3AA2-A341-9754-F73A9297E1B5}" srcId="{C9CD19CE-0748-4041-94A4-0AF0EE8DD931}" destId="{6DE64C2E-168B-234A-BA0E-1DF54F8CDB95}" srcOrd="0" destOrd="0" parTransId="{EE08F8E7-19E7-7844-A16E-83540A005B65}" sibTransId="{ECE6489C-D752-AA4A-A89D-20D28297AE8C}"/>
    <dgm:cxn modelId="{99EBEC94-C9FE-124C-8A89-A0C969CB1597}" srcId="{C9CD19CE-0748-4041-94A4-0AF0EE8DD931}" destId="{A25F9D11-7D04-064C-BACD-242E6644A3B6}" srcOrd="2" destOrd="0" parTransId="{41C04630-A1B9-3646-A7E1-AFFA127C6894}" sibTransId="{4B3481F6-8742-BB4A-AFC3-87B116DD05B8}"/>
    <dgm:cxn modelId="{9F978A25-E544-7846-B454-EF8327A5C9C5}" type="presOf" srcId="{ECE6489C-D752-AA4A-A89D-20D28297AE8C}" destId="{393E459A-104E-0544-95C4-AB87A1252990}" srcOrd="0" destOrd="0" presId="urn:microsoft.com/office/officeart/2005/8/layout/process1"/>
    <dgm:cxn modelId="{3683DD59-6D7C-D440-B040-796CC6B9AA33}" type="presOf" srcId="{6DE64C2E-168B-234A-BA0E-1DF54F8CDB95}" destId="{FDBFE122-CF1B-C54C-8D08-6CA10087B59C}" srcOrd="0" destOrd="0" presId="urn:microsoft.com/office/officeart/2005/8/layout/process1"/>
    <dgm:cxn modelId="{AEA52E86-47EF-2E48-8EFF-C623E1B66465}" type="presOf" srcId="{2BEEECDE-161F-6543-B8F3-D108B3D90148}" destId="{2F9CF03C-3A0F-284E-977B-1452C8F49C74}" srcOrd="1" destOrd="0" presId="urn:microsoft.com/office/officeart/2005/8/layout/process1"/>
    <dgm:cxn modelId="{AC7CE40C-D156-0D48-A0C9-E8F187E7BC4C}" type="presParOf" srcId="{8C97D7BB-F2DA-CC40-8EE9-E2AC4853A8E5}" destId="{FDBFE122-CF1B-C54C-8D08-6CA10087B59C}" srcOrd="0" destOrd="0" presId="urn:microsoft.com/office/officeart/2005/8/layout/process1"/>
    <dgm:cxn modelId="{5D764DD4-1C5B-454E-A6B6-814723D04175}" type="presParOf" srcId="{8C97D7BB-F2DA-CC40-8EE9-E2AC4853A8E5}" destId="{393E459A-104E-0544-95C4-AB87A1252990}" srcOrd="1" destOrd="0" presId="urn:microsoft.com/office/officeart/2005/8/layout/process1"/>
    <dgm:cxn modelId="{757F88F0-FF76-D84E-B851-A511E59422A5}" type="presParOf" srcId="{393E459A-104E-0544-95C4-AB87A1252990}" destId="{99CE615B-1DE9-724C-B11D-A8B5ED166090}" srcOrd="0" destOrd="0" presId="urn:microsoft.com/office/officeart/2005/8/layout/process1"/>
    <dgm:cxn modelId="{A771D950-C8F7-0A49-A511-CA2671F641DB}" type="presParOf" srcId="{8C97D7BB-F2DA-CC40-8EE9-E2AC4853A8E5}" destId="{741A7FDB-F254-CB4D-8868-2DA50C606ADE}" srcOrd="2" destOrd="0" presId="urn:microsoft.com/office/officeart/2005/8/layout/process1"/>
    <dgm:cxn modelId="{B9D1DD9D-E6AD-564A-B4B8-D8C7C56C705D}" type="presParOf" srcId="{8C97D7BB-F2DA-CC40-8EE9-E2AC4853A8E5}" destId="{649CB1EF-5405-134A-8DB1-A3AFE7F0EC81}" srcOrd="3" destOrd="0" presId="urn:microsoft.com/office/officeart/2005/8/layout/process1"/>
    <dgm:cxn modelId="{BF539E2C-B047-0F49-9A76-8E918696030E}" type="presParOf" srcId="{649CB1EF-5405-134A-8DB1-A3AFE7F0EC81}" destId="{2F9CF03C-3A0F-284E-977B-1452C8F49C74}" srcOrd="0" destOrd="0" presId="urn:microsoft.com/office/officeart/2005/8/layout/process1"/>
    <dgm:cxn modelId="{F3CA64E8-1580-D145-91AD-87C26C87DD68}" type="presParOf" srcId="{8C97D7BB-F2DA-CC40-8EE9-E2AC4853A8E5}" destId="{8ACE4F69-E7F3-5A48-BA75-CB4FA181074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CD19CE-0748-4041-94A4-0AF0EE8DD931}"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GB"/>
        </a:p>
      </dgm:t>
    </dgm:pt>
    <dgm:pt modelId="{6DE64C2E-168B-234A-BA0E-1DF54F8CDB95}">
      <dgm:prSet phldrT="[Text]"/>
      <dgm:spPr>
        <a:solidFill>
          <a:srgbClr val="FF0000"/>
        </a:solidFill>
      </dgm:spPr>
      <dgm:t>
        <a:bodyPr/>
        <a:lstStyle/>
        <a:p>
          <a:r>
            <a:rPr lang="en-GB" dirty="0"/>
            <a:t>Denaturation 96°C</a:t>
          </a:r>
        </a:p>
      </dgm:t>
    </dgm:pt>
    <dgm:pt modelId="{EE08F8E7-19E7-7844-A16E-83540A005B65}" type="parTrans" cxnId="{DBBA8DCA-3AA2-A341-9754-F73A9297E1B5}">
      <dgm:prSet/>
      <dgm:spPr/>
      <dgm:t>
        <a:bodyPr/>
        <a:lstStyle/>
        <a:p>
          <a:endParaRPr lang="en-GB"/>
        </a:p>
      </dgm:t>
    </dgm:pt>
    <dgm:pt modelId="{ECE6489C-D752-AA4A-A89D-20D28297AE8C}" type="sibTrans" cxnId="{DBBA8DCA-3AA2-A341-9754-F73A9297E1B5}">
      <dgm:prSet/>
      <dgm:spPr/>
      <dgm:t>
        <a:bodyPr/>
        <a:lstStyle/>
        <a:p>
          <a:endParaRPr lang="en-GB"/>
        </a:p>
      </dgm:t>
    </dgm:pt>
    <dgm:pt modelId="{DE54C846-C9E6-F140-98C3-C64C1B82885E}">
      <dgm:prSet phldrT="[Text]"/>
      <dgm:spPr>
        <a:solidFill>
          <a:srgbClr val="00B0F0"/>
        </a:solidFill>
      </dgm:spPr>
      <dgm:t>
        <a:bodyPr/>
        <a:lstStyle/>
        <a:p>
          <a:r>
            <a:rPr lang="en-GB" dirty="0"/>
            <a:t>Annealing</a:t>
          </a:r>
        </a:p>
        <a:p>
          <a:r>
            <a:rPr lang="en-GB" dirty="0"/>
            <a:t>55 - 65°C</a:t>
          </a:r>
        </a:p>
      </dgm:t>
    </dgm:pt>
    <dgm:pt modelId="{C6746786-71B9-B34A-911D-15A963614869}" type="parTrans" cxnId="{A82CCFAD-7AF5-C34D-B547-03FE6EB77F77}">
      <dgm:prSet/>
      <dgm:spPr/>
      <dgm:t>
        <a:bodyPr/>
        <a:lstStyle/>
        <a:p>
          <a:endParaRPr lang="en-GB"/>
        </a:p>
      </dgm:t>
    </dgm:pt>
    <dgm:pt modelId="{2BEEECDE-161F-6543-B8F3-D108B3D90148}" type="sibTrans" cxnId="{A82CCFAD-7AF5-C34D-B547-03FE6EB77F77}">
      <dgm:prSet/>
      <dgm:spPr/>
      <dgm:t>
        <a:bodyPr/>
        <a:lstStyle/>
        <a:p>
          <a:endParaRPr lang="en-GB"/>
        </a:p>
      </dgm:t>
    </dgm:pt>
    <dgm:pt modelId="{A25F9D11-7D04-064C-BACD-242E6644A3B6}">
      <dgm:prSet phldrT="[Text]"/>
      <dgm:spPr>
        <a:solidFill>
          <a:srgbClr val="FFC000"/>
        </a:solidFill>
      </dgm:spPr>
      <dgm:t>
        <a:bodyPr/>
        <a:lstStyle/>
        <a:p>
          <a:r>
            <a:rPr lang="en-GB" dirty="0"/>
            <a:t>Extension</a:t>
          </a:r>
        </a:p>
        <a:p>
          <a:r>
            <a:rPr lang="en-GB" dirty="0"/>
            <a:t>72°C</a:t>
          </a:r>
        </a:p>
      </dgm:t>
    </dgm:pt>
    <dgm:pt modelId="{41C04630-A1B9-3646-A7E1-AFFA127C6894}" type="parTrans" cxnId="{99EBEC94-C9FE-124C-8A89-A0C969CB1597}">
      <dgm:prSet/>
      <dgm:spPr/>
      <dgm:t>
        <a:bodyPr/>
        <a:lstStyle/>
        <a:p>
          <a:endParaRPr lang="en-GB"/>
        </a:p>
      </dgm:t>
    </dgm:pt>
    <dgm:pt modelId="{4B3481F6-8742-BB4A-AFC3-87B116DD05B8}" type="sibTrans" cxnId="{99EBEC94-C9FE-124C-8A89-A0C969CB1597}">
      <dgm:prSet/>
      <dgm:spPr/>
      <dgm:t>
        <a:bodyPr/>
        <a:lstStyle/>
        <a:p>
          <a:endParaRPr lang="en-GB"/>
        </a:p>
      </dgm:t>
    </dgm:pt>
    <dgm:pt modelId="{8C97D7BB-F2DA-CC40-8EE9-E2AC4853A8E5}" type="pres">
      <dgm:prSet presAssocID="{C9CD19CE-0748-4041-94A4-0AF0EE8DD931}" presName="Name0" presStyleCnt="0">
        <dgm:presLayoutVars>
          <dgm:dir/>
          <dgm:resizeHandles val="exact"/>
        </dgm:presLayoutVars>
      </dgm:prSet>
      <dgm:spPr/>
      <dgm:t>
        <a:bodyPr/>
        <a:lstStyle/>
        <a:p>
          <a:endParaRPr lang="en-US"/>
        </a:p>
      </dgm:t>
    </dgm:pt>
    <dgm:pt modelId="{FDBFE122-CF1B-C54C-8D08-6CA10087B59C}" type="pres">
      <dgm:prSet presAssocID="{6DE64C2E-168B-234A-BA0E-1DF54F8CDB95}" presName="node" presStyleLbl="node1" presStyleIdx="0" presStyleCnt="3">
        <dgm:presLayoutVars>
          <dgm:bulletEnabled val="1"/>
        </dgm:presLayoutVars>
      </dgm:prSet>
      <dgm:spPr/>
      <dgm:t>
        <a:bodyPr/>
        <a:lstStyle/>
        <a:p>
          <a:endParaRPr lang="en-US"/>
        </a:p>
      </dgm:t>
    </dgm:pt>
    <dgm:pt modelId="{393E459A-104E-0544-95C4-AB87A1252990}" type="pres">
      <dgm:prSet presAssocID="{ECE6489C-D752-AA4A-A89D-20D28297AE8C}" presName="sibTrans" presStyleLbl="sibTrans2D1" presStyleIdx="0" presStyleCnt="2"/>
      <dgm:spPr/>
      <dgm:t>
        <a:bodyPr/>
        <a:lstStyle/>
        <a:p>
          <a:endParaRPr lang="en-US"/>
        </a:p>
      </dgm:t>
    </dgm:pt>
    <dgm:pt modelId="{99CE615B-1DE9-724C-B11D-A8B5ED166090}" type="pres">
      <dgm:prSet presAssocID="{ECE6489C-D752-AA4A-A89D-20D28297AE8C}" presName="connectorText" presStyleLbl="sibTrans2D1" presStyleIdx="0" presStyleCnt="2"/>
      <dgm:spPr/>
      <dgm:t>
        <a:bodyPr/>
        <a:lstStyle/>
        <a:p>
          <a:endParaRPr lang="en-US"/>
        </a:p>
      </dgm:t>
    </dgm:pt>
    <dgm:pt modelId="{741A7FDB-F254-CB4D-8868-2DA50C606ADE}" type="pres">
      <dgm:prSet presAssocID="{DE54C846-C9E6-F140-98C3-C64C1B82885E}" presName="node" presStyleLbl="node1" presStyleIdx="1" presStyleCnt="3">
        <dgm:presLayoutVars>
          <dgm:bulletEnabled val="1"/>
        </dgm:presLayoutVars>
      </dgm:prSet>
      <dgm:spPr/>
      <dgm:t>
        <a:bodyPr/>
        <a:lstStyle/>
        <a:p>
          <a:endParaRPr lang="en-US"/>
        </a:p>
      </dgm:t>
    </dgm:pt>
    <dgm:pt modelId="{649CB1EF-5405-134A-8DB1-A3AFE7F0EC81}" type="pres">
      <dgm:prSet presAssocID="{2BEEECDE-161F-6543-B8F3-D108B3D90148}" presName="sibTrans" presStyleLbl="sibTrans2D1" presStyleIdx="1" presStyleCnt="2"/>
      <dgm:spPr/>
      <dgm:t>
        <a:bodyPr/>
        <a:lstStyle/>
        <a:p>
          <a:endParaRPr lang="en-US"/>
        </a:p>
      </dgm:t>
    </dgm:pt>
    <dgm:pt modelId="{2F9CF03C-3A0F-284E-977B-1452C8F49C74}" type="pres">
      <dgm:prSet presAssocID="{2BEEECDE-161F-6543-B8F3-D108B3D90148}" presName="connectorText" presStyleLbl="sibTrans2D1" presStyleIdx="1" presStyleCnt="2"/>
      <dgm:spPr/>
      <dgm:t>
        <a:bodyPr/>
        <a:lstStyle/>
        <a:p>
          <a:endParaRPr lang="en-US"/>
        </a:p>
      </dgm:t>
    </dgm:pt>
    <dgm:pt modelId="{8ACE4F69-E7F3-5A48-BA75-CB4FA1810740}" type="pres">
      <dgm:prSet presAssocID="{A25F9D11-7D04-064C-BACD-242E6644A3B6}" presName="node" presStyleLbl="node1" presStyleIdx="2" presStyleCnt="3">
        <dgm:presLayoutVars>
          <dgm:bulletEnabled val="1"/>
        </dgm:presLayoutVars>
      </dgm:prSet>
      <dgm:spPr/>
      <dgm:t>
        <a:bodyPr/>
        <a:lstStyle/>
        <a:p>
          <a:endParaRPr lang="en-US"/>
        </a:p>
      </dgm:t>
    </dgm:pt>
  </dgm:ptLst>
  <dgm:cxnLst>
    <dgm:cxn modelId="{25AE1BD6-6370-894D-8BBF-1D1D4BD2451D}" type="presOf" srcId="{C9CD19CE-0748-4041-94A4-0AF0EE8DD931}" destId="{8C97D7BB-F2DA-CC40-8EE9-E2AC4853A8E5}" srcOrd="0" destOrd="0" presId="urn:microsoft.com/office/officeart/2005/8/layout/process1"/>
    <dgm:cxn modelId="{5E9F404E-9B33-D644-A3F0-9700692FE04D}" type="presOf" srcId="{DE54C846-C9E6-F140-98C3-C64C1B82885E}" destId="{741A7FDB-F254-CB4D-8868-2DA50C606ADE}" srcOrd="0" destOrd="0" presId="urn:microsoft.com/office/officeart/2005/8/layout/process1"/>
    <dgm:cxn modelId="{A82CCFAD-7AF5-C34D-B547-03FE6EB77F77}" srcId="{C9CD19CE-0748-4041-94A4-0AF0EE8DD931}" destId="{DE54C846-C9E6-F140-98C3-C64C1B82885E}" srcOrd="1" destOrd="0" parTransId="{C6746786-71B9-B34A-911D-15A963614869}" sibTransId="{2BEEECDE-161F-6543-B8F3-D108B3D90148}"/>
    <dgm:cxn modelId="{A60F860C-27A1-4444-B1EC-6439C1C60BB5}" type="presOf" srcId="{A25F9D11-7D04-064C-BACD-242E6644A3B6}" destId="{8ACE4F69-E7F3-5A48-BA75-CB4FA1810740}" srcOrd="0" destOrd="0" presId="urn:microsoft.com/office/officeart/2005/8/layout/process1"/>
    <dgm:cxn modelId="{1BAA4352-922A-B542-842C-07CCDCEC65CF}" type="presOf" srcId="{ECE6489C-D752-AA4A-A89D-20D28297AE8C}" destId="{99CE615B-1DE9-724C-B11D-A8B5ED166090}" srcOrd="1" destOrd="0" presId="urn:microsoft.com/office/officeart/2005/8/layout/process1"/>
    <dgm:cxn modelId="{55120352-2FB8-054A-893F-E04E635C729A}" type="presOf" srcId="{2BEEECDE-161F-6543-B8F3-D108B3D90148}" destId="{649CB1EF-5405-134A-8DB1-A3AFE7F0EC81}" srcOrd="0" destOrd="0" presId="urn:microsoft.com/office/officeart/2005/8/layout/process1"/>
    <dgm:cxn modelId="{DBBA8DCA-3AA2-A341-9754-F73A9297E1B5}" srcId="{C9CD19CE-0748-4041-94A4-0AF0EE8DD931}" destId="{6DE64C2E-168B-234A-BA0E-1DF54F8CDB95}" srcOrd="0" destOrd="0" parTransId="{EE08F8E7-19E7-7844-A16E-83540A005B65}" sibTransId="{ECE6489C-D752-AA4A-A89D-20D28297AE8C}"/>
    <dgm:cxn modelId="{99EBEC94-C9FE-124C-8A89-A0C969CB1597}" srcId="{C9CD19CE-0748-4041-94A4-0AF0EE8DD931}" destId="{A25F9D11-7D04-064C-BACD-242E6644A3B6}" srcOrd="2" destOrd="0" parTransId="{41C04630-A1B9-3646-A7E1-AFFA127C6894}" sibTransId="{4B3481F6-8742-BB4A-AFC3-87B116DD05B8}"/>
    <dgm:cxn modelId="{9F978A25-E544-7846-B454-EF8327A5C9C5}" type="presOf" srcId="{ECE6489C-D752-AA4A-A89D-20D28297AE8C}" destId="{393E459A-104E-0544-95C4-AB87A1252990}" srcOrd="0" destOrd="0" presId="urn:microsoft.com/office/officeart/2005/8/layout/process1"/>
    <dgm:cxn modelId="{3683DD59-6D7C-D440-B040-796CC6B9AA33}" type="presOf" srcId="{6DE64C2E-168B-234A-BA0E-1DF54F8CDB95}" destId="{FDBFE122-CF1B-C54C-8D08-6CA10087B59C}" srcOrd="0" destOrd="0" presId="urn:microsoft.com/office/officeart/2005/8/layout/process1"/>
    <dgm:cxn modelId="{AEA52E86-47EF-2E48-8EFF-C623E1B66465}" type="presOf" srcId="{2BEEECDE-161F-6543-B8F3-D108B3D90148}" destId="{2F9CF03C-3A0F-284E-977B-1452C8F49C74}" srcOrd="1" destOrd="0" presId="urn:microsoft.com/office/officeart/2005/8/layout/process1"/>
    <dgm:cxn modelId="{AC7CE40C-D156-0D48-A0C9-E8F187E7BC4C}" type="presParOf" srcId="{8C97D7BB-F2DA-CC40-8EE9-E2AC4853A8E5}" destId="{FDBFE122-CF1B-C54C-8D08-6CA10087B59C}" srcOrd="0" destOrd="0" presId="urn:microsoft.com/office/officeart/2005/8/layout/process1"/>
    <dgm:cxn modelId="{5D764DD4-1C5B-454E-A6B6-814723D04175}" type="presParOf" srcId="{8C97D7BB-F2DA-CC40-8EE9-E2AC4853A8E5}" destId="{393E459A-104E-0544-95C4-AB87A1252990}" srcOrd="1" destOrd="0" presId="urn:microsoft.com/office/officeart/2005/8/layout/process1"/>
    <dgm:cxn modelId="{757F88F0-FF76-D84E-B851-A511E59422A5}" type="presParOf" srcId="{393E459A-104E-0544-95C4-AB87A1252990}" destId="{99CE615B-1DE9-724C-B11D-A8B5ED166090}" srcOrd="0" destOrd="0" presId="urn:microsoft.com/office/officeart/2005/8/layout/process1"/>
    <dgm:cxn modelId="{A771D950-C8F7-0A49-A511-CA2671F641DB}" type="presParOf" srcId="{8C97D7BB-F2DA-CC40-8EE9-E2AC4853A8E5}" destId="{741A7FDB-F254-CB4D-8868-2DA50C606ADE}" srcOrd="2" destOrd="0" presId="urn:microsoft.com/office/officeart/2005/8/layout/process1"/>
    <dgm:cxn modelId="{B9D1DD9D-E6AD-564A-B4B8-D8C7C56C705D}" type="presParOf" srcId="{8C97D7BB-F2DA-CC40-8EE9-E2AC4853A8E5}" destId="{649CB1EF-5405-134A-8DB1-A3AFE7F0EC81}" srcOrd="3" destOrd="0" presId="urn:microsoft.com/office/officeart/2005/8/layout/process1"/>
    <dgm:cxn modelId="{BF539E2C-B047-0F49-9A76-8E918696030E}" type="presParOf" srcId="{649CB1EF-5405-134A-8DB1-A3AFE7F0EC81}" destId="{2F9CF03C-3A0F-284E-977B-1452C8F49C74}" srcOrd="0" destOrd="0" presId="urn:microsoft.com/office/officeart/2005/8/layout/process1"/>
    <dgm:cxn modelId="{F3CA64E8-1580-D145-91AD-87C26C87DD68}" type="presParOf" srcId="{8C97D7BB-F2DA-CC40-8EE9-E2AC4853A8E5}" destId="{8ACE4F69-E7F3-5A48-BA75-CB4FA181074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880C5-8DCD-4EBC-A452-7FF84208D8A5}">
      <dsp:nvSpPr>
        <dsp:cNvPr id="0" name=""/>
        <dsp:cNvSpPr/>
      </dsp:nvSpPr>
      <dsp:spPr>
        <a:xfrm>
          <a:off x="2895600" y="1529284"/>
          <a:ext cx="1614876" cy="671021"/>
        </a:xfrm>
        <a:custGeom>
          <a:avLst/>
          <a:gdLst/>
          <a:ahLst/>
          <a:cxnLst/>
          <a:rect l="0" t="0" r="0" b="0"/>
          <a:pathLst>
            <a:path>
              <a:moveTo>
                <a:pt x="0" y="0"/>
              </a:moveTo>
              <a:lnTo>
                <a:pt x="0" y="335510"/>
              </a:lnTo>
              <a:lnTo>
                <a:pt x="1614876" y="335510"/>
              </a:lnTo>
              <a:lnTo>
                <a:pt x="1614876" y="6710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F58C79-FFCA-4334-A6CF-B8815F5BF4A5}">
      <dsp:nvSpPr>
        <dsp:cNvPr id="0" name=""/>
        <dsp:cNvSpPr/>
      </dsp:nvSpPr>
      <dsp:spPr>
        <a:xfrm>
          <a:off x="1280723" y="1529284"/>
          <a:ext cx="1614876" cy="671021"/>
        </a:xfrm>
        <a:custGeom>
          <a:avLst/>
          <a:gdLst/>
          <a:ahLst/>
          <a:cxnLst/>
          <a:rect l="0" t="0" r="0" b="0"/>
          <a:pathLst>
            <a:path>
              <a:moveTo>
                <a:pt x="1614876" y="0"/>
              </a:moveTo>
              <a:lnTo>
                <a:pt x="1614876" y="335510"/>
              </a:lnTo>
              <a:lnTo>
                <a:pt x="0" y="335510"/>
              </a:lnTo>
              <a:lnTo>
                <a:pt x="0" y="6710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BCF934-C4FC-45ED-8035-61AD7A658CB9}">
      <dsp:nvSpPr>
        <dsp:cNvPr id="0" name=""/>
        <dsp:cNvSpPr/>
      </dsp:nvSpPr>
      <dsp:spPr>
        <a:xfrm>
          <a:off x="1297930" y="449291"/>
          <a:ext cx="3195339" cy="10799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a:t>Biotechnology</a:t>
          </a:r>
        </a:p>
      </dsp:txBody>
      <dsp:txXfrm>
        <a:off x="1350651" y="502012"/>
        <a:ext cx="3089897" cy="974550"/>
      </dsp:txXfrm>
    </dsp:sp>
    <dsp:sp modelId="{25DAF596-434E-481E-842E-4A2B34AA5347}">
      <dsp:nvSpPr>
        <dsp:cNvPr id="0" name=""/>
        <dsp:cNvSpPr/>
      </dsp:nvSpPr>
      <dsp:spPr>
        <a:xfrm>
          <a:off x="1357" y="2200306"/>
          <a:ext cx="2558732" cy="1008001"/>
        </a:xfrm>
        <a:prstGeom prst="roundRect">
          <a:avLst/>
        </a:prstGeom>
        <a:solidFill>
          <a:schemeClr val="bg2">
            <a:lumMod val="20000"/>
            <a:lumOff val="8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solidFill>
                <a:schemeClr val="accent1"/>
              </a:solidFill>
            </a:rPr>
            <a:t>Tools</a:t>
          </a:r>
        </a:p>
      </dsp:txBody>
      <dsp:txXfrm>
        <a:off x="50564" y="2249513"/>
        <a:ext cx="2460318" cy="909587"/>
      </dsp:txXfrm>
    </dsp:sp>
    <dsp:sp modelId="{2EB8C8B1-0196-4913-BD48-6FD5EFCF8738}">
      <dsp:nvSpPr>
        <dsp:cNvPr id="0" name=""/>
        <dsp:cNvSpPr/>
      </dsp:nvSpPr>
      <dsp:spPr>
        <a:xfrm>
          <a:off x="3231110" y="2200306"/>
          <a:ext cx="2558732" cy="1008001"/>
        </a:xfrm>
        <a:prstGeom prst="roundRect">
          <a:avLst/>
        </a:prstGeom>
        <a:solidFill>
          <a:schemeClr val="bg2">
            <a:lumMod val="20000"/>
            <a:lumOff val="8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solidFill>
                <a:schemeClr val="accent1"/>
              </a:solidFill>
            </a:rPr>
            <a:t>Techniques</a:t>
          </a:r>
        </a:p>
      </dsp:txBody>
      <dsp:txXfrm>
        <a:off x="3280317" y="2249513"/>
        <a:ext cx="2460318" cy="909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34114-CDD1-42F3-9D14-2645F9AEB1DC}">
      <dsp:nvSpPr>
        <dsp:cNvPr id="0" name=""/>
        <dsp:cNvSpPr/>
      </dsp:nvSpPr>
      <dsp:spPr>
        <a:xfrm rot="16200000">
          <a:off x="450850" y="-450850"/>
          <a:ext cx="1879600" cy="2781300"/>
        </a:xfrm>
        <a:prstGeom prst="round1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1"/>
              </a:solidFill>
            </a:rPr>
            <a:t>Restriction</a:t>
          </a:r>
          <a:br>
            <a:rPr lang="en-US" sz="2000" b="1" kern="1200" dirty="0">
              <a:solidFill>
                <a:schemeClr val="accent1"/>
              </a:solidFill>
            </a:rPr>
          </a:br>
          <a:r>
            <a:rPr lang="en-US" sz="2000" b="1" kern="1200" dirty="0">
              <a:solidFill>
                <a:schemeClr val="accent1"/>
              </a:solidFill>
            </a:rPr>
            <a:t>enzymes</a:t>
          </a:r>
        </a:p>
      </dsp:txBody>
      <dsp:txXfrm rot="5400000">
        <a:off x="0" y="0"/>
        <a:ext cx="2781300" cy="1409700"/>
      </dsp:txXfrm>
    </dsp:sp>
    <dsp:sp modelId="{E6B4FBFC-021D-4941-9741-0283A81A815D}">
      <dsp:nvSpPr>
        <dsp:cNvPr id="0" name=""/>
        <dsp:cNvSpPr/>
      </dsp:nvSpPr>
      <dsp:spPr>
        <a:xfrm>
          <a:off x="2771203" y="0"/>
          <a:ext cx="2781300" cy="1879600"/>
        </a:xfrm>
        <a:prstGeom prst="round1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1"/>
              </a:solidFill>
            </a:rPr>
            <a:t>Ligase</a:t>
          </a:r>
        </a:p>
      </dsp:txBody>
      <dsp:txXfrm>
        <a:off x="2771203" y="0"/>
        <a:ext cx="2781300" cy="1409700"/>
      </dsp:txXfrm>
    </dsp:sp>
    <dsp:sp modelId="{EBD4C4A9-BC17-4D7A-81DF-103D062A2B5A}">
      <dsp:nvSpPr>
        <dsp:cNvPr id="0" name=""/>
        <dsp:cNvSpPr/>
      </dsp:nvSpPr>
      <dsp:spPr>
        <a:xfrm rot="10800000">
          <a:off x="0" y="1879600"/>
          <a:ext cx="2781300" cy="1879600"/>
        </a:xfrm>
        <a:prstGeom prst="round1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1"/>
              </a:solidFill>
            </a:rPr>
            <a:t>Polymerases</a:t>
          </a:r>
        </a:p>
      </dsp:txBody>
      <dsp:txXfrm rot="10800000">
        <a:off x="0" y="2349500"/>
        <a:ext cx="2781300" cy="1409700"/>
      </dsp:txXfrm>
    </dsp:sp>
    <dsp:sp modelId="{A45CE72F-1A5F-48B7-A913-4F419D43CCF2}">
      <dsp:nvSpPr>
        <dsp:cNvPr id="0" name=""/>
        <dsp:cNvSpPr/>
      </dsp:nvSpPr>
      <dsp:spPr>
        <a:xfrm rot="5400000">
          <a:off x="3232150" y="1428749"/>
          <a:ext cx="1879600" cy="2781300"/>
        </a:xfrm>
        <a:prstGeom prst="round1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solidFill>
                <a:schemeClr val="accent1"/>
              </a:solidFill>
            </a:rPr>
            <a:t>Primers</a:t>
          </a:r>
          <a:endParaRPr lang="en-US" sz="2000" kern="1200" dirty="0"/>
        </a:p>
      </dsp:txBody>
      <dsp:txXfrm rot="-5400000">
        <a:off x="2781300" y="2349500"/>
        <a:ext cx="2781300" cy="1409700"/>
      </dsp:txXfrm>
    </dsp:sp>
    <dsp:sp modelId="{14F93030-ADE2-4857-8085-89460D6224F9}">
      <dsp:nvSpPr>
        <dsp:cNvPr id="0" name=""/>
        <dsp:cNvSpPr/>
      </dsp:nvSpPr>
      <dsp:spPr>
        <a:xfrm>
          <a:off x="838197" y="1409700"/>
          <a:ext cx="3886204" cy="939800"/>
        </a:xfrm>
        <a:prstGeom prst="roundRect">
          <a:avLst/>
        </a:prstGeom>
        <a:solidFill>
          <a:schemeClr val="bg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solidFill>
                <a:schemeClr val="accent1"/>
              </a:solidFill>
            </a:rPr>
            <a:t>Tools used in</a:t>
          </a:r>
          <a:br>
            <a:rPr lang="en-US" sz="2200" b="1" kern="1200" dirty="0">
              <a:solidFill>
                <a:schemeClr val="accent1"/>
              </a:solidFill>
            </a:rPr>
          </a:br>
          <a:r>
            <a:rPr lang="en-US" sz="2200" b="1" kern="1200" dirty="0">
              <a:solidFill>
                <a:schemeClr val="accent1"/>
              </a:solidFill>
            </a:rPr>
            <a:t>DNA-based biotechnology</a:t>
          </a:r>
        </a:p>
      </dsp:txBody>
      <dsp:txXfrm>
        <a:off x="884074" y="1455577"/>
        <a:ext cx="3794450" cy="848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FE122-CF1B-C54C-8D08-6CA10087B59C}">
      <dsp:nvSpPr>
        <dsp:cNvPr id="0" name=""/>
        <dsp:cNvSpPr/>
      </dsp:nvSpPr>
      <dsp:spPr>
        <a:xfrm>
          <a:off x="6563" y="1722888"/>
          <a:ext cx="1961703" cy="1177022"/>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a:t>Denaturation 96°C</a:t>
          </a:r>
        </a:p>
      </dsp:txBody>
      <dsp:txXfrm>
        <a:off x="41037" y="1757362"/>
        <a:ext cx="1892755" cy="1108074"/>
      </dsp:txXfrm>
    </dsp:sp>
    <dsp:sp modelId="{393E459A-104E-0544-95C4-AB87A1252990}">
      <dsp:nvSpPr>
        <dsp:cNvPr id="0" name=""/>
        <dsp:cNvSpPr/>
      </dsp:nvSpPr>
      <dsp:spPr>
        <a:xfrm>
          <a:off x="2164437" y="2068148"/>
          <a:ext cx="415881" cy="4865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a:off x="2164437" y="2165448"/>
        <a:ext cx="291117" cy="291902"/>
      </dsp:txXfrm>
    </dsp:sp>
    <dsp:sp modelId="{741A7FDB-F254-CB4D-8868-2DA50C606ADE}">
      <dsp:nvSpPr>
        <dsp:cNvPr id="0" name=""/>
        <dsp:cNvSpPr/>
      </dsp:nvSpPr>
      <dsp:spPr>
        <a:xfrm>
          <a:off x="2752948" y="1722888"/>
          <a:ext cx="1961703" cy="1177022"/>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a:t>Annealing</a:t>
          </a:r>
        </a:p>
        <a:p>
          <a:pPr lvl="0" algn="ctr" defTabSz="1022350">
            <a:lnSpc>
              <a:spcPct val="90000"/>
            </a:lnSpc>
            <a:spcBef>
              <a:spcPct val="0"/>
            </a:spcBef>
            <a:spcAft>
              <a:spcPct val="35000"/>
            </a:spcAft>
          </a:pPr>
          <a:r>
            <a:rPr lang="en-GB" sz="2300" kern="1200" dirty="0"/>
            <a:t>55 - 65°C</a:t>
          </a:r>
        </a:p>
      </dsp:txBody>
      <dsp:txXfrm>
        <a:off x="2787422" y="1757362"/>
        <a:ext cx="1892755" cy="1108074"/>
      </dsp:txXfrm>
    </dsp:sp>
    <dsp:sp modelId="{649CB1EF-5405-134A-8DB1-A3AFE7F0EC81}">
      <dsp:nvSpPr>
        <dsp:cNvPr id="0" name=""/>
        <dsp:cNvSpPr/>
      </dsp:nvSpPr>
      <dsp:spPr>
        <a:xfrm>
          <a:off x="4910822" y="2068148"/>
          <a:ext cx="415881" cy="4865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a:off x="4910822" y="2165448"/>
        <a:ext cx="291117" cy="291902"/>
      </dsp:txXfrm>
    </dsp:sp>
    <dsp:sp modelId="{8ACE4F69-E7F3-5A48-BA75-CB4FA1810740}">
      <dsp:nvSpPr>
        <dsp:cNvPr id="0" name=""/>
        <dsp:cNvSpPr/>
      </dsp:nvSpPr>
      <dsp:spPr>
        <a:xfrm>
          <a:off x="5499333" y="1722888"/>
          <a:ext cx="1961703" cy="1177022"/>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a:t>Extension</a:t>
          </a:r>
        </a:p>
        <a:p>
          <a:pPr lvl="0" algn="ctr" defTabSz="1022350">
            <a:lnSpc>
              <a:spcPct val="90000"/>
            </a:lnSpc>
            <a:spcBef>
              <a:spcPct val="0"/>
            </a:spcBef>
            <a:spcAft>
              <a:spcPct val="35000"/>
            </a:spcAft>
          </a:pPr>
          <a:r>
            <a:rPr lang="en-GB" sz="2300" kern="1200" dirty="0"/>
            <a:t>72°C</a:t>
          </a:r>
        </a:p>
      </dsp:txBody>
      <dsp:txXfrm>
        <a:off x="5533807" y="1757362"/>
        <a:ext cx="1892755" cy="11080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FE122-CF1B-C54C-8D08-6CA10087B59C}">
      <dsp:nvSpPr>
        <dsp:cNvPr id="0" name=""/>
        <dsp:cNvSpPr/>
      </dsp:nvSpPr>
      <dsp:spPr>
        <a:xfrm>
          <a:off x="6563" y="1722888"/>
          <a:ext cx="1961703" cy="1177022"/>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a:t>Denaturation 96°C</a:t>
          </a:r>
        </a:p>
      </dsp:txBody>
      <dsp:txXfrm>
        <a:off x="41037" y="1757362"/>
        <a:ext cx="1892755" cy="1108074"/>
      </dsp:txXfrm>
    </dsp:sp>
    <dsp:sp modelId="{393E459A-104E-0544-95C4-AB87A1252990}">
      <dsp:nvSpPr>
        <dsp:cNvPr id="0" name=""/>
        <dsp:cNvSpPr/>
      </dsp:nvSpPr>
      <dsp:spPr>
        <a:xfrm>
          <a:off x="2164437" y="2068148"/>
          <a:ext cx="415881" cy="4865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a:off x="2164437" y="2165448"/>
        <a:ext cx="291117" cy="291902"/>
      </dsp:txXfrm>
    </dsp:sp>
    <dsp:sp modelId="{741A7FDB-F254-CB4D-8868-2DA50C606ADE}">
      <dsp:nvSpPr>
        <dsp:cNvPr id="0" name=""/>
        <dsp:cNvSpPr/>
      </dsp:nvSpPr>
      <dsp:spPr>
        <a:xfrm>
          <a:off x="2752948" y="1722888"/>
          <a:ext cx="1961703" cy="1177022"/>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a:t>Annealing</a:t>
          </a:r>
        </a:p>
        <a:p>
          <a:pPr lvl="0" algn="ctr" defTabSz="1022350">
            <a:lnSpc>
              <a:spcPct val="90000"/>
            </a:lnSpc>
            <a:spcBef>
              <a:spcPct val="0"/>
            </a:spcBef>
            <a:spcAft>
              <a:spcPct val="35000"/>
            </a:spcAft>
          </a:pPr>
          <a:r>
            <a:rPr lang="en-GB" sz="2300" kern="1200" dirty="0"/>
            <a:t>55 - 65°C</a:t>
          </a:r>
        </a:p>
      </dsp:txBody>
      <dsp:txXfrm>
        <a:off x="2787422" y="1757362"/>
        <a:ext cx="1892755" cy="1108074"/>
      </dsp:txXfrm>
    </dsp:sp>
    <dsp:sp modelId="{649CB1EF-5405-134A-8DB1-A3AFE7F0EC81}">
      <dsp:nvSpPr>
        <dsp:cNvPr id="0" name=""/>
        <dsp:cNvSpPr/>
      </dsp:nvSpPr>
      <dsp:spPr>
        <a:xfrm>
          <a:off x="4910822" y="2068148"/>
          <a:ext cx="415881" cy="4865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a:off x="4910822" y="2165448"/>
        <a:ext cx="291117" cy="291902"/>
      </dsp:txXfrm>
    </dsp:sp>
    <dsp:sp modelId="{8ACE4F69-E7F3-5A48-BA75-CB4FA1810740}">
      <dsp:nvSpPr>
        <dsp:cNvPr id="0" name=""/>
        <dsp:cNvSpPr/>
      </dsp:nvSpPr>
      <dsp:spPr>
        <a:xfrm>
          <a:off x="5499333" y="1722888"/>
          <a:ext cx="1961703" cy="1177022"/>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a:t>Extension</a:t>
          </a:r>
        </a:p>
        <a:p>
          <a:pPr lvl="0" algn="ctr" defTabSz="1022350">
            <a:lnSpc>
              <a:spcPct val="90000"/>
            </a:lnSpc>
            <a:spcBef>
              <a:spcPct val="0"/>
            </a:spcBef>
            <a:spcAft>
              <a:spcPct val="35000"/>
            </a:spcAft>
          </a:pPr>
          <a:r>
            <a:rPr lang="en-GB" sz="2300" kern="1200" dirty="0"/>
            <a:t>72°C</a:t>
          </a:r>
        </a:p>
      </dsp:txBody>
      <dsp:txXfrm>
        <a:off x="5533807" y="1757362"/>
        <a:ext cx="1892755" cy="110807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A1C2C-CF81-42C2-B02C-F87E3095EDB3}" type="datetimeFigureOut">
              <a:rPr lang="en-AU" smtClean="0"/>
              <a:t>16/03/2022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6625F-D1C6-4783-BA0E-85BAD9ACE6B9}" type="slidenum">
              <a:rPr lang="en-AU" smtClean="0"/>
              <a:t>‹#›</a:t>
            </a:fld>
            <a:endParaRPr lang="en-AU"/>
          </a:p>
        </p:txBody>
      </p:sp>
    </p:spTree>
    <p:extLst>
      <p:ext uri="{BB962C8B-B14F-4D97-AF65-F5344CB8AC3E}">
        <p14:creationId xmlns:p14="http://schemas.microsoft.com/office/powerpoint/2010/main" val="590890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D2360F85-BBF7-1449-AEAC-1A4C39A52E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908DCCD-A903-D749-9686-D29EB8ED51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1" name="Slide Number Placeholder 3">
            <a:extLst>
              <a:ext uri="{FF2B5EF4-FFF2-40B4-BE49-F238E27FC236}">
                <a16:creationId xmlns:a16="http://schemas.microsoft.com/office/drawing/2014/main" id="{921396A2-5324-C348-8203-C468186AD1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489911-4DE7-F245-9410-A059CE2D1C9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76435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35CAA55-5884-C947-AB8D-BCEF535E89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BCC6ACA-18A2-0841-8EE0-AD85A02323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7" name="Slide Number Placeholder 3">
            <a:extLst>
              <a:ext uri="{FF2B5EF4-FFF2-40B4-BE49-F238E27FC236}">
                <a16:creationId xmlns:a16="http://schemas.microsoft.com/office/drawing/2014/main" id="{C9AAD1F6-FF9C-9F49-8C63-47F7D5AB3C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30B282-C345-6C40-AD59-9F75983751E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3644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44E83B-6FE2-4C4E-8B20-BF19121523B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490656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1B9611D8-0A52-C34B-B7A9-506BDF541B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5AFFEAF-074E-9F40-8D68-32BD6C4584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7" name="Slide Number Placeholder 3">
            <a:extLst>
              <a:ext uri="{FF2B5EF4-FFF2-40B4-BE49-F238E27FC236}">
                <a16:creationId xmlns:a16="http://schemas.microsoft.com/office/drawing/2014/main" id="{F3A949FB-8DEA-D94A-AD7E-7D5AEEC43E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F4F9F-70C1-1D43-9D72-2D7CD6B88E0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58589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44E83B-6FE2-4C4E-8B20-BF19121523B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98219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44E83B-6FE2-4C4E-8B20-BF19121523B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66116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9BD8F80-02BD-7246-AEC6-CF056AB6EE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297D478F-4F49-2A44-9DFC-35F308347E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dirty="0"/>
          </a:p>
        </p:txBody>
      </p:sp>
      <p:sp>
        <p:nvSpPr>
          <p:cNvPr id="32771" name="Slide Number Placeholder 3">
            <a:extLst>
              <a:ext uri="{FF2B5EF4-FFF2-40B4-BE49-F238E27FC236}">
                <a16:creationId xmlns:a16="http://schemas.microsoft.com/office/drawing/2014/main" id="{B1B61D96-3709-494E-9A8D-F6D2BC00AD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216C34-9AEC-1845-B7F2-B48AB015F71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99371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83826A-A516-4F49-A6A5-427A70DA3A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41783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83826A-A516-4F49-A6A5-427A70DA3A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60049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6FD1D018-829E-C64D-BB56-0A0EA6A066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ACC9409E-1743-5442-A51F-2A6BB965A3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459" name="Slide Number Placeholder 3">
            <a:extLst>
              <a:ext uri="{FF2B5EF4-FFF2-40B4-BE49-F238E27FC236}">
                <a16:creationId xmlns:a16="http://schemas.microsoft.com/office/drawing/2014/main" id="{45143689-89F2-A649-9036-2C852623F4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A1BBE2-88CC-6C46-9CA3-1FA9037B5AC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683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8D54BCF6-6D18-754A-87AE-A8C2DC2DDD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99E134AF-2414-AC47-AA99-FDC16BACAC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19459" name="Slide Number Placeholder 3">
            <a:extLst>
              <a:ext uri="{FF2B5EF4-FFF2-40B4-BE49-F238E27FC236}">
                <a16:creationId xmlns:a16="http://schemas.microsoft.com/office/drawing/2014/main" id="{E54DD408-94B3-0446-802D-C211924F21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88545D-9E20-514D-A163-4BB5261EB53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7233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35CAA55-5884-C947-AB8D-BCEF535E89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BCC6ACA-18A2-0841-8EE0-AD85A02323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7" name="Slide Number Placeholder 3">
            <a:extLst>
              <a:ext uri="{FF2B5EF4-FFF2-40B4-BE49-F238E27FC236}">
                <a16:creationId xmlns:a16="http://schemas.microsoft.com/office/drawing/2014/main" id="{C9AAD1F6-FF9C-9F49-8C63-47F7D5AB3C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30B282-C345-6C40-AD59-9F75983751E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60331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35CAA55-5884-C947-AB8D-BCEF535E89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BCC6ACA-18A2-0841-8EE0-AD85A02323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7" name="Slide Number Placeholder 3">
            <a:extLst>
              <a:ext uri="{FF2B5EF4-FFF2-40B4-BE49-F238E27FC236}">
                <a16:creationId xmlns:a16="http://schemas.microsoft.com/office/drawing/2014/main" id="{C9AAD1F6-FF9C-9F49-8C63-47F7D5AB3C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30B282-C345-6C40-AD59-9F75983751E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491498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35CAA55-5884-C947-AB8D-BCEF535E89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BCC6ACA-18A2-0841-8EE0-AD85A02323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21507" name="Slide Number Placeholder 3">
            <a:extLst>
              <a:ext uri="{FF2B5EF4-FFF2-40B4-BE49-F238E27FC236}">
                <a16:creationId xmlns:a16="http://schemas.microsoft.com/office/drawing/2014/main" id="{C9AAD1F6-FF9C-9F49-8C63-47F7D5AB3C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30B282-C345-6C40-AD59-9F75983751E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02050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44E83B-6FE2-4C4E-8B20-BF19121523B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96318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folHlink"/>
        </a:solidFill>
        <a:effectLst/>
      </p:bgPr>
    </p:bg>
    <p:spTree>
      <p:nvGrpSpPr>
        <p:cNvPr id="1" name=""/>
        <p:cNvGrpSpPr/>
        <p:nvPr/>
      </p:nvGrpSpPr>
      <p:grpSpPr>
        <a:xfrm>
          <a:off x="0" y="0"/>
          <a:ext cx="0" cy="0"/>
          <a:chOff x="0" y="0"/>
          <a:chExt cx="0" cy="0"/>
        </a:xfrm>
      </p:grpSpPr>
      <p:sp>
        <p:nvSpPr>
          <p:cNvPr id="4" name="Rectangle 28">
            <a:extLst>
              <a:ext uri="{FF2B5EF4-FFF2-40B4-BE49-F238E27FC236}">
                <a16:creationId xmlns:a16="http://schemas.microsoft.com/office/drawing/2014/main" id="{43C343B4-28C6-B747-BD09-34F9AF99B0FC}"/>
              </a:ext>
            </a:extLst>
          </p:cNvPr>
          <p:cNvSpPr>
            <a:spLocks noChangeArrowheads="1"/>
          </p:cNvSpPr>
          <p:nvPr/>
        </p:nvSpPr>
        <p:spPr bwMode="gray">
          <a:xfrm>
            <a:off x="1" y="1"/>
            <a:ext cx="12187767" cy="6856413"/>
          </a:xfrm>
          <a:prstGeom prst="rect">
            <a:avLst/>
          </a:prstGeom>
          <a:solidFill>
            <a:schemeClr val="bg1"/>
          </a:solidFill>
          <a:ln>
            <a:noFill/>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a:p>
        </p:txBody>
      </p:sp>
      <p:pic>
        <p:nvPicPr>
          <p:cNvPr id="5" name="Picture 27">
            <a:extLst>
              <a:ext uri="{FF2B5EF4-FFF2-40B4-BE49-F238E27FC236}">
                <a16:creationId xmlns:a16="http://schemas.microsoft.com/office/drawing/2014/main" id="{92D9FAE1-D7FC-6C4A-A639-234531ECD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3">
            <a:extLst>
              <a:ext uri="{FF2B5EF4-FFF2-40B4-BE49-F238E27FC236}">
                <a16:creationId xmlns:a16="http://schemas.microsoft.com/office/drawing/2014/main" id="{0B635059-BCA8-1E46-BB87-931E3D6F0922}"/>
              </a:ext>
            </a:extLst>
          </p:cNvPr>
          <p:cNvSpPr>
            <a:spLocks noChangeArrowheads="1"/>
          </p:cNvSpPr>
          <p:nvPr/>
        </p:nvSpPr>
        <p:spPr bwMode="gray">
          <a:xfrm>
            <a:off x="0" y="3200400"/>
            <a:ext cx="12192000" cy="914400"/>
          </a:xfrm>
          <a:prstGeom prst="rect">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a:p>
        </p:txBody>
      </p:sp>
      <p:sp>
        <p:nvSpPr>
          <p:cNvPr id="7" name="Line 15">
            <a:extLst>
              <a:ext uri="{FF2B5EF4-FFF2-40B4-BE49-F238E27FC236}">
                <a16:creationId xmlns:a16="http://schemas.microsoft.com/office/drawing/2014/main" id="{8E42A3FB-28D4-CD4F-9F7F-1B61AAE9F7E4}"/>
              </a:ext>
            </a:extLst>
          </p:cNvPr>
          <p:cNvSpPr>
            <a:spLocks noChangeShapeType="1"/>
          </p:cNvSpPr>
          <p:nvPr/>
        </p:nvSpPr>
        <p:spPr bwMode="gray">
          <a:xfrm>
            <a:off x="0" y="3200400"/>
            <a:ext cx="12192000" cy="0"/>
          </a:xfrm>
          <a:prstGeom prst="line">
            <a:avLst/>
          </a:prstGeom>
          <a:noFill/>
          <a:ln w="635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8" name="Rectangle 30">
            <a:extLst>
              <a:ext uri="{FF2B5EF4-FFF2-40B4-BE49-F238E27FC236}">
                <a16:creationId xmlns:a16="http://schemas.microsoft.com/office/drawing/2014/main" id="{85464035-A9DB-1442-9AA6-D9D2A0F7845D}"/>
              </a:ext>
            </a:extLst>
          </p:cNvPr>
          <p:cNvSpPr>
            <a:spLocks noChangeArrowheads="1"/>
          </p:cNvSpPr>
          <p:nvPr/>
        </p:nvSpPr>
        <p:spPr bwMode="auto">
          <a:xfrm>
            <a:off x="0" y="6629400"/>
            <a:ext cx="12192000" cy="228600"/>
          </a:xfrm>
          <a:prstGeom prst="rect">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a:p>
        </p:txBody>
      </p:sp>
      <p:pic>
        <p:nvPicPr>
          <p:cNvPr id="9" name="Picture 31" descr="CL_Logo_RGB_PNG">
            <a:extLst>
              <a:ext uri="{FF2B5EF4-FFF2-40B4-BE49-F238E27FC236}">
                <a16:creationId xmlns:a16="http://schemas.microsoft.com/office/drawing/2014/main" id="{14E7538E-1908-3642-BFA4-D702090A1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8017934" y="5002213"/>
            <a:ext cx="3596217"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subTitle" idx="1"/>
          </p:nvPr>
        </p:nvSpPr>
        <p:spPr bwMode="gray">
          <a:xfrm>
            <a:off x="609600" y="3365500"/>
            <a:ext cx="10972800" cy="304800"/>
          </a:xfrm>
          <a:solidFill>
            <a:schemeClr val="accent1"/>
          </a:solidFill>
        </p:spPr>
        <p:txBody>
          <a:bodyPr/>
          <a:lstStyle>
            <a:lvl1pPr>
              <a:spcBef>
                <a:spcPct val="0"/>
              </a:spcBef>
              <a:defRPr>
                <a:solidFill>
                  <a:schemeClr val="bg1"/>
                </a:solidFill>
              </a:defRPr>
            </a:lvl1pPr>
          </a:lstStyle>
          <a:p>
            <a:r>
              <a:rPr lang="en-US"/>
              <a:t>Click to edit Master subtitle style</a:t>
            </a:r>
          </a:p>
        </p:txBody>
      </p:sp>
      <p:sp>
        <p:nvSpPr>
          <p:cNvPr id="4106" name="Rectangle 10"/>
          <p:cNvSpPr>
            <a:spLocks noGrp="1" noChangeArrowheads="1"/>
          </p:cNvSpPr>
          <p:nvPr>
            <p:ph type="ctrTitle"/>
          </p:nvPr>
        </p:nvSpPr>
        <p:spPr>
          <a:xfrm>
            <a:off x="609600" y="1143000"/>
            <a:ext cx="10972800" cy="1828800"/>
          </a:xfrm>
        </p:spPr>
        <p:txBody>
          <a:bodyPr anchor="b"/>
          <a:lstStyle>
            <a:lvl1pPr>
              <a:lnSpc>
                <a:spcPts val="4200"/>
              </a:lnSpc>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444574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E18E7C-A330-3443-9471-3BD3E5CCD372}"/>
              </a:ext>
            </a:extLst>
          </p:cNvPr>
          <p:cNvSpPr>
            <a:spLocks noGrp="1" noChangeArrowheads="1"/>
          </p:cNvSpPr>
          <p:nvPr>
            <p:ph type="dt" sz="half" idx="10"/>
          </p:nvPr>
        </p:nvSpPr>
        <p:spPr>
          <a:ln/>
        </p:spPr>
        <p:txBody>
          <a:bodyPr/>
          <a:lstStyle>
            <a:lvl1pPr>
              <a:defRPr/>
            </a:lvl1pPr>
          </a:lstStyle>
          <a:p>
            <a:pPr>
              <a:defRPr/>
            </a:pPr>
            <a:fld id="{54906E96-799F-4148-9737-C3799ECBA639}" type="datetimeFigureOut">
              <a:rPr lang="en-US" altLang="en-US"/>
              <a:pPr>
                <a:defRPr/>
              </a:pPr>
              <a:t>3/16/2022</a:t>
            </a:fld>
            <a:endParaRPr lang="en-US" altLang="en-US"/>
          </a:p>
        </p:txBody>
      </p:sp>
      <p:sp>
        <p:nvSpPr>
          <p:cNvPr id="5" name="Rectangle 6">
            <a:extLst>
              <a:ext uri="{FF2B5EF4-FFF2-40B4-BE49-F238E27FC236}">
                <a16:creationId xmlns:a16="http://schemas.microsoft.com/office/drawing/2014/main" id="{46BC89B4-8C74-004A-8742-CCF9F0246AC9}"/>
              </a:ext>
            </a:extLst>
          </p:cNvPr>
          <p:cNvSpPr>
            <a:spLocks noGrp="1" noChangeArrowheads="1"/>
          </p:cNvSpPr>
          <p:nvPr>
            <p:ph type="sldNum" sz="quarter" idx="11"/>
          </p:nvPr>
        </p:nvSpPr>
        <p:spPr>
          <a:ln/>
        </p:spPr>
        <p:txBody>
          <a:bodyPr/>
          <a:lstStyle>
            <a:lvl1pPr>
              <a:defRPr/>
            </a:lvl1pPr>
          </a:lstStyle>
          <a:p>
            <a:pPr>
              <a:defRPr/>
            </a:pPr>
            <a:fld id="{312A377A-D116-C54D-84A6-8023980B289B}" type="slidenum">
              <a:rPr lang="en-US" altLang="en-US"/>
              <a:pPr>
                <a:defRPr/>
              </a:pPr>
              <a:t>‹#›</a:t>
            </a:fld>
            <a:endParaRPr lang="en-US" altLang="en-US"/>
          </a:p>
        </p:txBody>
      </p:sp>
    </p:spTree>
    <p:extLst>
      <p:ext uri="{BB962C8B-B14F-4D97-AF65-F5344CB8AC3E}">
        <p14:creationId xmlns:p14="http://schemas.microsoft.com/office/powerpoint/2010/main" val="279346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2814"/>
            <a:ext cx="2743200" cy="4878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2814"/>
            <a:ext cx="8026400" cy="4878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12104B-DBF3-644C-B453-4D673D8CE563}"/>
              </a:ext>
            </a:extLst>
          </p:cNvPr>
          <p:cNvSpPr>
            <a:spLocks noGrp="1" noChangeArrowheads="1"/>
          </p:cNvSpPr>
          <p:nvPr>
            <p:ph type="dt" sz="half" idx="10"/>
          </p:nvPr>
        </p:nvSpPr>
        <p:spPr>
          <a:ln/>
        </p:spPr>
        <p:txBody>
          <a:bodyPr/>
          <a:lstStyle>
            <a:lvl1pPr>
              <a:defRPr/>
            </a:lvl1pPr>
          </a:lstStyle>
          <a:p>
            <a:pPr>
              <a:defRPr/>
            </a:pPr>
            <a:fld id="{BFCCDA1C-96FC-D649-B6AE-3C9C60FEC418}" type="datetimeFigureOut">
              <a:rPr lang="en-US" altLang="en-US"/>
              <a:pPr>
                <a:defRPr/>
              </a:pPr>
              <a:t>3/16/2022</a:t>
            </a:fld>
            <a:endParaRPr lang="en-US" altLang="en-US"/>
          </a:p>
        </p:txBody>
      </p:sp>
      <p:sp>
        <p:nvSpPr>
          <p:cNvPr id="5" name="Rectangle 6">
            <a:extLst>
              <a:ext uri="{FF2B5EF4-FFF2-40B4-BE49-F238E27FC236}">
                <a16:creationId xmlns:a16="http://schemas.microsoft.com/office/drawing/2014/main" id="{7E8EA446-7820-7940-9BE2-8FC878269EF0}"/>
              </a:ext>
            </a:extLst>
          </p:cNvPr>
          <p:cNvSpPr>
            <a:spLocks noGrp="1" noChangeArrowheads="1"/>
          </p:cNvSpPr>
          <p:nvPr>
            <p:ph type="sldNum" sz="quarter" idx="11"/>
          </p:nvPr>
        </p:nvSpPr>
        <p:spPr>
          <a:ln/>
        </p:spPr>
        <p:txBody>
          <a:bodyPr/>
          <a:lstStyle>
            <a:lvl1pPr>
              <a:defRPr/>
            </a:lvl1pPr>
          </a:lstStyle>
          <a:p>
            <a:pPr>
              <a:defRPr/>
            </a:pPr>
            <a:fld id="{5E18C419-0835-6E48-A960-A924896162DA}" type="slidenum">
              <a:rPr lang="en-US" altLang="en-US"/>
              <a:pPr>
                <a:defRPr/>
              </a:pPr>
              <a:t>‹#›</a:t>
            </a:fld>
            <a:endParaRPr lang="en-US" altLang="en-US"/>
          </a:p>
        </p:txBody>
      </p:sp>
    </p:spTree>
    <p:extLst>
      <p:ext uri="{BB962C8B-B14F-4D97-AF65-F5344CB8AC3E}">
        <p14:creationId xmlns:p14="http://schemas.microsoft.com/office/powerpoint/2010/main" val="2837468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912813"/>
            <a:ext cx="10972800" cy="685800"/>
          </a:xfrm>
        </p:spPr>
        <p:txBody>
          <a:bodyPr/>
          <a:lstStyle/>
          <a:p>
            <a:r>
              <a:rPr lang="en-US"/>
              <a:t>Click to edit Master title style</a:t>
            </a:r>
          </a:p>
        </p:txBody>
      </p:sp>
      <p:sp>
        <p:nvSpPr>
          <p:cNvPr id="3" name="Table Placeholder 2"/>
          <p:cNvSpPr>
            <a:spLocks noGrp="1"/>
          </p:cNvSpPr>
          <p:nvPr>
            <p:ph type="tbl" idx="1"/>
          </p:nvPr>
        </p:nvSpPr>
        <p:spPr>
          <a:xfrm>
            <a:off x="609600" y="1676400"/>
            <a:ext cx="10972800" cy="4114800"/>
          </a:xfrm>
        </p:spPr>
        <p:txBody>
          <a:bodyPr/>
          <a:lstStyle/>
          <a:p>
            <a:pPr lvl="0"/>
            <a:r>
              <a:rPr lang="en-US" noProof="0"/>
              <a:t>Click icon to add table</a:t>
            </a:r>
          </a:p>
        </p:txBody>
      </p:sp>
      <p:sp>
        <p:nvSpPr>
          <p:cNvPr id="4" name="Rectangle 4">
            <a:extLst>
              <a:ext uri="{FF2B5EF4-FFF2-40B4-BE49-F238E27FC236}">
                <a16:creationId xmlns:a16="http://schemas.microsoft.com/office/drawing/2014/main" id="{3D66DA35-D0EA-C942-9489-AF37E3893637}"/>
              </a:ext>
            </a:extLst>
          </p:cNvPr>
          <p:cNvSpPr>
            <a:spLocks noGrp="1" noChangeArrowheads="1"/>
          </p:cNvSpPr>
          <p:nvPr>
            <p:ph type="dt" sz="half" idx="10"/>
          </p:nvPr>
        </p:nvSpPr>
        <p:spPr>
          <a:ln/>
        </p:spPr>
        <p:txBody>
          <a:bodyPr/>
          <a:lstStyle>
            <a:lvl1pPr>
              <a:defRPr/>
            </a:lvl1pPr>
          </a:lstStyle>
          <a:p>
            <a:pPr>
              <a:defRPr/>
            </a:pPr>
            <a:fld id="{418A851A-040F-1049-B2B3-9F568D4FD3CE}" type="datetimeFigureOut">
              <a:rPr lang="en-US" altLang="en-US"/>
              <a:pPr>
                <a:defRPr/>
              </a:pPr>
              <a:t>3/16/2022</a:t>
            </a:fld>
            <a:endParaRPr lang="en-US" altLang="en-US"/>
          </a:p>
        </p:txBody>
      </p:sp>
      <p:sp>
        <p:nvSpPr>
          <p:cNvPr id="5" name="Rectangle 6">
            <a:extLst>
              <a:ext uri="{FF2B5EF4-FFF2-40B4-BE49-F238E27FC236}">
                <a16:creationId xmlns:a16="http://schemas.microsoft.com/office/drawing/2014/main" id="{DAE2E06C-7745-7B4B-B318-521DBAE700E5}"/>
              </a:ext>
            </a:extLst>
          </p:cNvPr>
          <p:cNvSpPr>
            <a:spLocks noGrp="1" noChangeArrowheads="1"/>
          </p:cNvSpPr>
          <p:nvPr>
            <p:ph type="sldNum" sz="quarter" idx="11"/>
          </p:nvPr>
        </p:nvSpPr>
        <p:spPr>
          <a:ln/>
        </p:spPr>
        <p:txBody>
          <a:bodyPr/>
          <a:lstStyle>
            <a:lvl1pPr>
              <a:defRPr/>
            </a:lvl1pPr>
          </a:lstStyle>
          <a:p>
            <a:pPr>
              <a:defRPr/>
            </a:pPr>
            <a:fld id="{8697C09B-50C9-0C45-9C28-BB25B7894225}" type="slidenum">
              <a:rPr lang="en-US" altLang="en-US"/>
              <a:pPr>
                <a:defRPr/>
              </a:pPr>
              <a:t>‹#›</a:t>
            </a:fld>
            <a:endParaRPr lang="en-US" altLang="en-US"/>
          </a:p>
        </p:txBody>
      </p:sp>
    </p:spTree>
    <p:extLst>
      <p:ext uri="{BB962C8B-B14F-4D97-AF65-F5344CB8AC3E}">
        <p14:creationId xmlns:p14="http://schemas.microsoft.com/office/powerpoint/2010/main" val="928537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054967-F292-D648-9F32-1BCDB98D0826}"/>
              </a:ext>
            </a:extLst>
          </p:cNvPr>
          <p:cNvSpPr>
            <a:spLocks noGrp="1" noChangeArrowheads="1"/>
          </p:cNvSpPr>
          <p:nvPr>
            <p:ph type="dt" sz="half" idx="10"/>
          </p:nvPr>
        </p:nvSpPr>
        <p:spPr>
          <a:ln/>
        </p:spPr>
        <p:txBody>
          <a:bodyPr/>
          <a:lstStyle>
            <a:lvl1pPr>
              <a:defRPr/>
            </a:lvl1pPr>
          </a:lstStyle>
          <a:p>
            <a:pPr>
              <a:defRPr/>
            </a:pPr>
            <a:fld id="{0AAE3E25-06B8-3043-A13A-D9A24C0F997F}" type="datetimeFigureOut">
              <a:rPr lang="en-US" altLang="en-US"/>
              <a:pPr>
                <a:defRPr/>
              </a:pPr>
              <a:t>3/16/2022</a:t>
            </a:fld>
            <a:endParaRPr lang="en-US" altLang="en-US"/>
          </a:p>
        </p:txBody>
      </p:sp>
      <p:sp>
        <p:nvSpPr>
          <p:cNvPr id="5" name="Rectangle 6">
            <a:extLst>
              <a:ext uri="{FF2B5EF4-FFF2-40B4-BE49-F238E27FC236}">
                <a16:creationId xmlns:a16="http://schemas.microsoft.com/office/drawing/2014/main" id="{D40F80CF-7599-9646-B9A3-F0437556A10D}"/>
              </a:ext>
            </a:extLst>
          </p:cNvPr>
          <p:cNvSpPr>
            <a:spLocks noGrp="1" noChangeArrowheads="1"/>
          </p:cNvSpPr>
          <p:nvPr>
            <p:ph type="sldNum" sz="quarter" idx="11"/>
          </p:nvPr>
        </p:nvSpPr>
        <p:spPr>
          <a:ln/>
        </p:spPr>
        <p:txBody>
          <a:bodyPr/>
          <a:lstStyle>
            <a:lvl1pPr>
              <a:defRPr/>
            </a:lvl1pPr>
          </a:lstStyle>
          <a:p>
            <a:pPr>
              <a:defRPr/>
            </a:pPr>
            <a:fld id="{E181A8F5-8086-B64A-8D9C-084BBF25A981}" type="slidenum">
              <a:rPr lang="en-US" altLang="en-US"/>
              <a:pPr>
                <a:defRPr/>
              </a:pPr>
              <a:t>‹#›</a:t>
            </a:fld>
            <a:endParaRPr lang="en-US" altLang="en-US"/>
          </a:p>
        </p:txBody>
      </p:sp>
    </p:spTree>
    <p:extLst>
      <p:ext uri="{BB962C8B-B14F-4D97-AF65-F5344CB8AC3E}">
        <p14:creationId xmlns:p14="http://schemas.microsoft.com/office/powerpoint/2010/main" val="44849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52E2E4-55C8-8C4B-88FC-9B738FE196B2}"/>
              </a:ext>
            </a:extLst>
          </p:cNvPr>
          <p:cNvSpPr>
            <a:spLocks noGrp="1" noChangeArrowheads="1"/>
          </p:cNvSpPr>
          <p:nvPr>
            <p:ph type="dt" sz="half" idx="10"/>
          </p:nvPr>
        </p:nvSpPr>
        <p:spPr>
          <a:ln/>
        </p:spPr>
        <p:txBody>
          <a:bodyPr/>
          <a:lstStyle>
            <a:lvl1pPr>
              <a:defRPr/>
            </a:lvl1pPr>
          </a:lstStyle>
          <a:p>
            <a:pPr>
              <a:defRPr/>
            </a:pPr>
            <a:fld id="{E747E369-A944-7747-852E-F92683830006}" type="datetimeFigureOut">
              <a:rPr lang="en-US" altLang="en-US"/>
              <a:pPr>
                <a:defRPr/>
              </a:pPr>
              <a:t>3/16/2022</a:t>
            </a:fld>
            <a:endParaRPr lang="en-US" altLang="en-US"/>
          </a:p>
        </p:txBody>
      </p:sp>
      <p:sp>
        <p:nvSpPr>
          <p:cNvPr id="5" name="Rectangle 6">
            <a:extLst>
              <a:ext uri="{FF2B5EF4-FFF2-40B4-BE49-F238E27FC236}">
                <a16:creationId xmlns:a16="http://schemas.microsoft.com/office/drawing/2014/main" id="{88C5DE9D-6429-1A40-93FC-A533F7CD4FB6}"/>
              </a:ext>
            </a:extLst>
          </p:cNvPr>
          <p:cNvSpPr>
            <a:spLocks noGrp="1" noChangeArrowheads="1"/>
          </p:cNvSpPr>
          <p:nvPr>
            <p:ph type="sldNum" sz="quarter" idx="11"/>
          </p:nvPr>
        </p:nvSpPr>
        <p:spPr>
          <a:ln/>
        </p:spPr>
        <p:txBody>
          <a:bodyPr/>
          <a:lstStyle>
            <a:lvl1pPr>
              <a:defRPr/>
            </a:lvl1pPr>
          </a:lstStyle>
          <a:p>
            <a:pPr>
              <a:defRPr/>
            </a:pPr>
            <a:fld id="{ABB9725C-9D4C-AD45-8E33-7F4553CC8F44}" type="slidenum">
              <a:rPr lang="en-US" altLang="en-US"/>
              <a:pPr>
                <a:defRPr/>
              </a:pPr>
              <a:t>‹#›</a:t>
            </a:fld>
            <a:endParaRPr lang="en-US" altLang="en-US"/>
          </a:p>
        </p:txBody>
      </p:sp>
    </p:spTree>
    <p:extLst>
      <p:ext uri="{BB962C8B-B14F-4D97-AF65-F5344CB8AC3E}">
        <p14:creationId xmlns:p14="http://schemas.microsoft.com/office/powerpoint/2010/main" val="3180139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64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27B9175-8BD3-AF42-B743-FF415FB1CD18}"/>
              </a:ext>
            </a:extLst>
          </p:cNvPr>
          <p:cNvSpPr>
            <a:spLocks noGrp="1" noChangeArrowheads="1"/>
          </p:cNvSpPr>
          <p:nvPr>
            <p:ph type="dt" sz="half" idx="10"/>
          </p:nvPr>
        </p:nvSpPr>
        <p:spPr>
          <a:ln/>
        </p:spPr>
        <p:txBody>
          <a:bodyPr/>
          <a:lstStyle>
            <a:lvl1pPr>
              <a:defRPr/>
            </a:lvl1pPr>
          </a:lstStyle>
          <a:p>
            <a:pPr>
              <a:defRPr/>
            </a:pPr>
            <a:fld id="{BBC82CBD-5461-D447-A8E7-72ABCE48E46B}" type="datetimeFigureOut">
              <a:rPr lang="en-US" altLang="en-US"/>
              <a:pPr>
                <a:defRPr/>
              </a:pPr>
              <a:t>3/16/2022</a:t>
            </a:fld>
            <a:endParaRPr lang="en-US" altLang="en-US"/>
          </a:p>
        </p:txBody>
      </p:sp>
      <p:sp>
        <p:nvSpPr>
          <p:cNvPr id="6" name="Rectangle 6">
            <a:extLst>
              <a:ext uri="{FF2B5EF4-FFF2-40B4-BE49-F238E27FC236}">
                <a16:creationId xmlns:a16="http://schemas.microsoft.com/office/drawing/2014/main" id="{45C747FD-8A62-8046-89E9-02D4D59F91C0}"/>
              </a:ext>
            </a:extLst>
          </p:cNvPr>
          <p:cNvSpPr>
            <a:spLocks noGrp="1" noChangeArrowheads="1"/>
          </p:cNvSpPr>
          <p:nvPr>
            <p:ph type="sldNum" sz="quarter" idx="11"/>
          </p:nvPr>
        </p:nvSpPr>
        <p:spPr>
          <a:ln/>
        </p:spPr>
        <p:txBody>
          <a:bodyPr/>
          <a:lstStyle>
            <a:lvl1pPr>
              <a:defRPr/>
            </a:lvl1pPr>
          </a:lstStyle>
          <a:p>
            <a:pPr>
              <a:defRPr/>
            </a:pPr>
            <a:fld id="{FCEF751A-D50C-B347-9583-777675F4F3D1}" type="slidenum">
              <a:rPr lang="en-US" altLang="en-US"/>
              <a:pPr>
                <a:defRPr/>
              </a:pPr>
              <a:t>‹#›</a:t>
            </a:fld>
            <a:endParaRPr lang="en-US" altLang="en-US"/>
          </a:p>
        </p:txBody>
      </p:sp>
    </p:spTree>
    <p:extLst>
      <p:ext uri="{BB962C8B-B14F-4D97-AF65-F5344CB8AC3E}">
        <p14:creationId xmlns:p14="http://schemas.microsoft.com/office/powerpoint/2010/main" val="3723271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8D5DBE-17EE-4349-ADDA-030A57CB3280}"/>
              </a:ext>
            </a:extLst>
          </p:cNvPr>
          <p:cNvSpPr>
            <a:spLocks noGrp="1" noChangeArrowheads="1"/>
          </p:cNvSpPr>
          <p:nvPr>
            <p:ph type="dt" sz="half" idx="10"/>
          </p:nvPr>
        </p:nvSpPr>
        <p:spPr>
          <a:ln/>
        </p:spPr>
        <p:txBody>
          <a:bodyPr/>
          <a:lstStyle>
            <a:lvl1pPr>
              <a:defRPr/>
            </a:lvl1pPr>
          </a:lstStyle>
          <a:p>
            <a:pPr>
              <a:defRPr/>
            </a:pPr>
            <a:fld id="{BD7726EF-6197-F74B-A9ED-7600454BB8A2}" type="datetimeFigureOut">
              <a:rPr lang="en-US" altLang="en-US"/>
              <a:pPr>
                <a:defRPr/>
              </a:pPr>
              <a:t>3/16/2022</a:t>
            </a:fld>
            <a:endParaRPr lang="en-US" altLang="en-US"/>
          </a:p>
        </p:txBody>
      </p:sp>
      <p:sp>
        <p:nvSpPr>
          <p:cNvPr id="8" name="Rectangle 6">
            <a:extLst>
              <a:ext uri="{FF2B5EF4-FFF2-40B4-BE49-F238E27FC236}">
                <a16:creationId xmlns:a16="http://schemas.microsoft.com/office/drawing/2014/main" id="{4FD2EFF6-0905-9D46-B7A3-25784985B426}"/>
              </a:ext>
            </a:extLst>
          </p:cNvPr>
          <p:cNvSpPr>
            <a:spLocks noGrp="1" noChangeArrowheads="1"/>
          </p:cNvSpPr>
          <p:nvPr>
            <p:ph type="sldNum" sz="quarter" idx="11"/>
          </p:nvPr>
        </p:nvSpPr>
        <p:spPr>
          <a:ln/>
        </p:spPr>
        <p:txBody>
          <a:bodyPr/>
          <a:lstStyle>
            <a:lvl1pPr>
              <a:defRPr/>
            </a:lvl1pPr>
          </a:lstStyle>
          <a:p>
            <a:pPr>
              <a:defRPr/>
            </a:pPr>
            <a:fld id="{27B239E6-EE85-0D40-A479-602E3B8DB5AC}" type="slidenum">
              <a:rPr lang="en-US" altLang="en-US"/>
              <a:pPr>
                <a:defRPr/>
              </a:pPr>
              <a:t>‹#›</a:t>
            </a:fld>
            <a:endParaRPr lang="en-US" altLang="en-US"/>
          </a:p>
        </p:txBody>
      </p:sp>
    </p:spTree>
    <p:extLst>
      <p:ext uri="{BB962C8B-B14F-4D97-AF65-F5344CB8AC3E}">
        <p14:creationId xmlns:p14="http://schemas.microsoft.com/office/powerpoint/2010/main" val="2543590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727210A-DB58-DD4B-912B-1FE09908EFCB}"/>
              </a:ext>
            </a:extLst>
          </p:cNvPr>
          <p:cNvSpPr>
            <a:spLocks noGrp="1" noChangeArrowheads="1"/>
          </p:cNvSpPr>
          <p:nvPr>
            <p:ph type="dt" sz="half" idx="10"/>
          </p:nvPr>
        </p:nvSpPr>
        <p:spPr>
          <a:ln/>
        </p:spPr>
        <p:txBody>
          <a:bodyPr/>
          <a:lstStyle>
            <a:lvl1pPr>
              <a:defRPr/>
            </a:lvl1pPr>
          </a:lstStyle>
          <a:p>
            <a:pPr>
              <a:defRPr/>
            </a:pPr>
            <a:fld id="{39AE916C-1B5C-764D-947E-078FFEFCD8BE}" type="datetimeFigureOut">
              <a:rPr lang="en-US" altLang="en-US"/>
              <a:pPr>
                <a:defRPr/>
              </a:pPr>
              <a:t>3/16/2022</a:t>
            </a:fld>
            <a:endParaRPr lang="en-US" altLang="en-US"/>
          </a:p>
        </p:txBody>
      </p:sp>
      <p:sp>
        <p:nvSpPr>
          <p:cNvPr id="4" name="Rectangle 6">
            <a:extLst>
              <a:ext uri="{FF2B5EF4-FFF2-40B4-BE49-F238E27FC236}">
                <a16:creationId xmlns:a16="http://schemas.microsoft.com/office/drawing/2014/main" id="{3F7A89D3-CF65-DF47-A7EA-CC2EFAEC2C29}"/>
              </a:ext>
            </a:extLst>
          </p:cNvPr>
          <p:cNvSpPr>
            <a:spLocks noGrp="1" noChangeArrowheads="1"/>
          </p:cNvSpPr>
          <p:nvPr>
            <p:ph type="sldNum" sz="quarter" idx="11"/>
          </p:nvPr>
        </p:nvSpPr>
        <p:spPr>
          <a:ln/>
        </p:spPr>
        <p:txBody>
          <a:bodyPr/>
          <a:lstStyle>
            <a:lvl1pPr>
              <a:defRPr/>
            </a:lvl1pPr>
          </a:lstStyle>
          <a:p>
            <a:pPr>
              <a:defRPr/>
            </a:pPr>
            <a:fld id="{DC58135B-94EA-3144-A638-99B87A08AFFF}" type="slidenum">
              <a:rPr lang="en-US" altLang="en-US"/>
              <a:pPr>
                <a:defRPr/>
              </a:pPr>
              <a:t>‹#›</a:t>
            </a:fld>
            <a:endParaRPr lang="en-US" altLang="en-US"/>
          </a:p>
        </p:txBody>
      </p:sp>
    </p:spTree>
    <p:extLst>
      <p:ext uri="{BB962C8B-B14F-4D97-AF65-F5344CB8AC3E}">
        <p14:creationId xmlns:p14="http://schemas.microsoft.com/office/powerpoint/2010/main" val="79612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332BE7-B068-0648-A692-EE4E6BE327C1}"/>
              </a:ext>
            </a:extLst>
          </p:cNvPr>
          <p:cNvSpPr>
            <a:spLocks noGrp="1" noChangeArrowheads="1"/>
          </p:cNvSpPr>
          <p:nvPr>
            <p:ph type="dt" sz="half" idx="10"/>
          </p:nvPr>
        </p:nvSpPr>
        <p:spPr>
          <a:ln/>
        </p:spPr>
        <p:txBody>
          <a:bodyPr/>
          <a:lstStyle>
            <a:lvl1pPr>
              <a:defRPr/>
            </a:lvl1pPr>
          </a:lstStyle>
          <a:p>
            <a:pPr>
              <a:defRPr/>
            </a:pPr>
            <a:fld id="{A7D4F2BC-0D43-0D4E-AE65-95BC182D8914}" type="datetimeFigureOut">
              <a:rPr lang="en-US" altLang="en-US"/>
              <a:pPr>
                <a:defRPr/>
              </a:pPr>
              <a:t>3/16/2022</a:t>
            </a:fld>
            <a:endParaRPr lang="en-US" altLang="en-US"/>
          </a:p>
        </p:txBody>
      </p:sp>
      <p:sp>
        <p:nvSpPr>
          <p:cNvPr id="3" name="Rectangle 6">
            <a:extLst>
              <a:ext uri="{FF2B5EF4-FFF2-40B4-BE49-F238E27FC236}">
                <a16:creationId xmlns:a16="http://schemas.microsoft.com/office/drawing/2014/main" id="{C80647E5-38D2-FF4C-A24B-22933F72361E}"/>
              </a:ext>
            </a:extLst>
          </p:cNvPr>
          <p:cNvSpPr>
            <a:spLocks noGrp="1" noChangeArrowheads="1"/>
          </p:cNvSpPr>
          <p:nvPr>
            <p:ph type="sldNum" sz="quarter" idx="11"/>
          </p:nvPr>
        </p:nvSpPr>
        <p:spPr>
          <a:ln/>
        </p:spPr>
        <p:txBody>
          <a:bodyPr/>
          <a:lstStyle>
            <a:lvl1pPr>
              <a:defRPr/>
            </a:lvl1pPr>
          </a:lstStyle>
          <a:p>
            <a:pPr>
              <a:defRPr/>
            </a:pPr>
            <a:fld id="{1C61F83F-52DB-C348-992D-252C0BFE8416}" type="slidenum">
              <a:rPr lang="en-US" altLang="en-US"/>
              <a:pPr>
                <a:defRPr/>
              </a:pPr>
              <a:t>‹#›</a:t>
            </a:fld>
            <a:endParaRPr lang="en-US" altLang="en-US"/>
          </a:p>
        </p:txBody>
      </p:sp>
    </p:spTree>
    <p:extLst>
      <p:ext uri="{BB962C8B-B14F-4D97-AF65-F5344CB8AC3E}">
        <p14:creationId xmlns:p14="http://schemas.microsoft.com/office/powerpoint/2010/main" val="564242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780634-974D-2940-820D-FABDD274B60C}"/>
              </a:ext>
            </a:extLst>
          </p:cNvPr>
          <p:cNvSpPr>
            <a:spLocks noGrp="1" noChangeArrowheads="1"/>
          </p:cNvSpPr>
          <p:nvPr>
            <p:ph type="dt" sz="half" idx="10"/>
          </p:nvPr>
        </p:nvSpPr>
        <p:spPr>
          <a:ln/>
        </p:spPr>
        <p:txBody>
          <a:bodyPr/>
          <a:lstStyle>
            <a:lvl1pPr>
              <a:defRPr/>
            </a:lvl1pPr>
          </a:lstStyle>
          <a:p>
            <a:pPr>
              <a:defRPr/>
            </a:pPr>
            <a:fld id="{20CB0FA2-C8AF-B147-9B3A-F8853F6466CB}" type="datetimeFigureOut">
              <a:rPr lang="en-US" altLang="en-US"/>
              <a:pPr>
                <a:defRPr/>
              </a:pPr>
              <a:t>3/16/2022</a:t>
            </a:fld>
            <a:endParaRPr lang="en-US" altLang="en-US"/>
          </a:p>
        </p:txBody>
      </p:sp>
      <p:sp>
        <p:nvSpPr>
          <p:cNvPr id="6" name="Rectangle 6">
            <a:extLst>
              <a:ext uri="{FF2B5EF4-FFF2-40B4-BE49-F238E27FC236}">
                <a16:creationId xmlns:a16="http://schemas.microsoft.com/office/drawing/2014/main" id="{B3BD5ACA-D0E4-3D4D-AF59-EEFBC5722ABC}"/>
              </a:ext>
            </a:extLst>
          </p:cNvPr>
          <p:cNvSpPr>
            <a:spLocks noGrp="1" noChangeArrowheads="1"/>
          </p:cNvSpPr>
          <p:nvPr>
            <p:ph type="sldNum" sz="quarter" idx="11"/>
          </p:nvPr>
        </p:nvSpPr>
        <p:spPr>
          <a:ln/>
        </p:spPr>
        <p:txBody>
          <a:bodyPr/>
          <a:lstStyle>
            <a:lvl1pPr>
              <a:defRPr/>
            </a:lvl1pPr>
          </a:lstStyle>
          <a:p>
            <a:pPr>
              <a:defRPr/>
            </a:pPr>
            <a:fld id="{E373090D-AFA6-3D4C-B7BA-D618AEAE32D5}" type="slidenum">
              <a:rPr lang="en-US" altLang="en-US"/>
              <a:pPr>
                <a:defRPr/>
              </a:pPr>
              <a:t>‹#›</a:t>
            </a:fld>
            <a:endParaRPr lang="en-US" altLang="en-US"/>
          </a:p>
        </p:txBody>
      </p:sp>
    </p:spTree>
    <p:extLst>
      <p:ext uri="{BB962C8B-B14F-4D97-AF65-F5344CB8AC3E}">
        <p14:creationId xmlns:p14="http://schemas.microsoft.com/office/powerpoint/2010/main" val="1644198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95CF76-B08F-F84B-B78A-8A717811469A}"/>
              </a:ext>
            </a:extLst>
          </p:cNvPr>
          <p:cNvSpPr>
            <a:spLocks noGrp="1" noChangeArrowheads="1"/>
          </p:cNvSpPr>
          <p:nvPr>
            <p:ph type="dt" sz="half" idx="10"/>
          </p:nvPr>
        </p:nvSpPr>
        <p:spPr>
          <a:ln/>
        </p:spPr>
        <p:txBody>
          <a:bodyPr/>
          <a:lstStyle>
            <a:lvl1pPr>
              <a:defRPr/>
            </a:lvl1pPr>
          </a:lstStyle>
          <a:p>
            <a:pPr>
              <a:defRPr/>
            </a:pPr>
            <a:fld id="{E47EB366-0862-5B47-B083-B8E621E965A6}" type="datetimeFigureOut">
              <a:rPr lang="en-US" altLang="en-US"/>
              <a:pPr>
                <a:defRPr/>
              </a:pPr>
              <a:t>3/16/2022</a:t>
            </a:fld>
            <a:endParaRPr lang="en-US" altLang="en-US"/>
          </a:p>
        </p:txBody>
      </p:sp>
      <p:sp>
        <p:nvSpPr>
          <p:cNvPr id="6" name="Rectangle 6">
            <a:extLst>
              <a:ext uri="{FF2B5EF4-FFF2-40B4-BE49-F238E27FC236}">
                <a16:creationId xmlns:a16="http://schemas.microsoft.com/office/drawing/2014/main" id="{A0D07CDC-67E0-0D4D-8AFB-2004D75538DE}"/>
              </a:ext>
            </a:extLst>
          </p:cNvPr>
          <p:cNvSpPr>
            <a:spLocks noGrp="1" noChangeArrowheads="1"/>
          </p:cNvSpPr>
          <p:nvPr>
            <p:ph type="sldNum" sz="quarter" idx="11"/>
          </p:nvPr>
        </p:nvSpPr>
        <p:spPr>
          <a:ln/>
        </p:spPr>
        <p:txBody>
          <a:bodyPr/>
          <a:lstStyle>
            <a:lvl1pPr>
              <a:defRPr/>
            </a:lvl1pPr>
          </a:lstStyle>
          <a:p>
            <a:pPr>
              <a:defRPr/>
            </a:pPr>
            <a:fld id="{88CE2C6B-3734-C64B-99A1-8DE75C767DF7}" type="slidenum">
              <a:rPr lang="en-US" altLang="en-US"/>
              <a:pPr>
                <a:defRPr/>
              </a:pPr>
              <a:t>‹#›</a:t>
            </a:fld>
            <a:endParaRPr lang="en-US" altLang="en-US"/>
          </a:p>
        </p:txBody>
      </p:sp>
    </p:spTree>
    <p:extLst>
      <p:ext uri="{BB962C8B-B14F-4D97-AF65-F5344CB8AC3E}">
        <p14:creationId xmlns:p14="http://schemas.microsoft.com/office/powerpoint/2010/main" val="3450605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5">
            <a:extLst>
              <a:ext uri="{FF2B5EF4-FFF2-40B4-BE49-F238E27FC236}">
                <a16:creationId xmlns:a16="http://schemas.microsoft.com/office/drawing/2014/main" id="{621ED2C8-45D0-6448-A325-74F7BB587FC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26190" b="52380"/>
          <a:stretch>
            <a:fillRect/>
          </a:stretch>
        </p:blipFill>
        <p:spPr bwMode="gray">
          <a:xfrm>
            <a:off x="0" y="0"/>
            <a:ext cx="1219411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1">
            <a:extLst>
              <a:ext uri="{FF2B5EF4-FFF2-40B4-BE49-F238E27FC236}">
                <a16:creationId xmlns:a16="http://schemas.microsoft.com/office/drawing/2014/main" id="{F14FF7C8-DD20-EF4A-8BB9-1864FDFF69C8}"/>
              </a:ext>
            </a:extLst>
          </p:cNvPr>
          <p:cNvSpPr>
            <a:spLocks noChangeArrowheads="1"/>
          </p:cNvSpPr>
          <p:nvPr/>
        </p:nvSpPr>
        <p:spPr bwMode="gray">
          <a:xfrm>
            <a:off x="0" y="684214"/>
            <a:ext cx="12192000" cy="109537"/>
          </a:xfrm>
          <a:prstGeom prst="rect">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a:p>
        </p:txBody>
      </p:sp>
      <p:sp>
        <p:nvSpPr>
          <p:cNvPr id="1028" name="Rectangle 3">
            <a:extLst>
              <a:ext uri="{FF2B5EF4-FFF2-40B4-BE49-F238E27FC236}">
                <a16:creationId xmlns:a16="http://schemas.microsoft.com/office/drawing/2014/main" id="{F64C6423-EABC-7B4E-932C-D6BCEFAEA55F}"/>
              </a:ext>
            </a:extLst>
          </p:cNvPr>
          <p:cNvSpPr>
            <a:spLocks noGrp="1" noChangeArrowheads="1"/>
          </p:cNvSpPr>
          <p:nvPr>
            <p:ph type="body" idx="1"/>
          </p:nvPr>
        </p:nvSpPr>
        <p:spPr bwMode="auto">
          <a:xfrm>
            <a:off x="609600" y="1676400"/>
            <a:ext cx="1097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B1838341-AAF6-8A4C-8E41-C2160FF3DDAF}"/>
              </a:ext>
            </a:extLst>
          </p:cNvPr>
          <p:cNvSpPr>
            <a:spLocks noGrp="1" noChangeArrowheads="1"/>
          </p:cNvSpPr>
          <p:nvPr>
            <p:ph type="dt" sz="half" idx="2"/>
          </p:nvPr>
        </p:nvSpPr>
        <p:spPr bwMode="auto">
          <a:xfrm>
            <a:off x="7010400" y="6426200"/>
            <a:ext cx="18288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800">
                <a:latin typeface="Arial" panose="020B0604020202020204" pitchFamily="34" charset="0"/>
                <a:cs typeface="Arial" panose="020B0604020202020204" pitchFamily="34" charset="0"/>
              </a:defRPr>
            </a:lvl1pPr>
          </a:lstStyle>
          <a:p>
            <a:pPr>
              <a:defRPr/>
            </a:pPr>
            <a:fld id="{20627351-6204-4149-BF95-04C456A3F832}" type="datetimeFigureOut">
              <a:rPr lang="en-US" altLang="en-US"/>
              <a:pPr>
                <a:defRPr/>
              </a:pPr>
              <a:t>3/16/2022</a:t>
            </a:fld>
            <a:endParaRPr lang="en-US" altLang="en-US"/>
          </a:p>
        </p:txBody>
      </p:sp>
      <p:sp>
        <p:nvSpPr>
          <p:cNvPr id="1030" name="Rectangle 6">
            <a:extLst>
              <a:ext uri="{FF2B5EF4-FFF2-40B4-BE49-F238E27FC236}">
                <a16:creationId xmlns:a16="http://schemas.microsoft.com/office/drawing/2014/main" id="{FF5280C1-598D-FA40-8E0B-816DBC67A029}"/>
              </a:ext>
            </a:extLst>
          </p:cNvPr>
          <p:cNvSpPr>
            <a:spLocks noGrp="1" noChangeArrowheads="1"/>
          </p:cNvSpPr>
          <p:nvPr>
            <p:ph type="sldNum" sz="quarter" idx="4"/>
          </p:nvPr>
        </p:nvSpPr>
        <p:spPr bwMode="auto">
          <a:xfrm>
            <a:off x="609600" y="6426200"/>
            <a:ext cx="3048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1" hangingPunct="1">
              <a:defRPr sz="800" smtClean="0">
                <a:cs typeface="Arial" panose="020B0604020202020204" pitchFamily="34" charset="0"/>
              </a:defRPr>
            </a:lvl1pPr>
          </a:lstStyle>
          <a:p>
            <a:pPr>
              <a:defRPr/>
            </a:pPr>
            <a:fld id="{32AEB90F-89AD-3545-864F-0FF7251B7594}" type="slidenum">
              <a:rPr lang="en-US" altLang="en-US"/>
              <a:pPr>
                <a:defRPr/>
              </a:pPr>
              <a:t>‹#›</a:t>
            </a:fld>
            <a:endParaRPr lang="en-US" altLang="en-US"/>
          </a:p>
        </p:txBody>
      </p:sp>
      <p:sp>
        <p:nvSpPr>
          <p:cNvPr id="1031" name="Rectangle 2">
            <a:extLst>
              <a:ext uri="{FF2B5EF4-FFF2-40B4-BE49-F238E27FC236}">
                <a16:creationId xmlns:a16="http://schemas.microsoft.com/office/drawing/2014/main" id="{2A677A5D-4780-E746-B611-5C21FD5A69E5}"/>
              </a:ext>
            </a:extLst>
          </p:cNvPr>
          <p:cNvSpPr>
            <a:spLocks noGrp="1" noChangeArrowheads="1"/>
          </p:cNvSpPr>
          <p:nvPr>
            <p:ph type="title"/>
          </p:nvPr>
        </p:nvSpPr>
        <p:spPr bwMode="gray">
          <a:xfrm>
            <a:off x="609600" y="912813"/>
            <a:ext cx="1097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32" name="Rectangle 18">
            <a:extLst>
              <a:ext uri="{FF2B5EF4-FFF2-40B4-BE49-F238E27FC236}">
                <a16:creationId xmlns:a16="http://schemas.microsoft.com/office/drawing/2014/main" id="{4086D7F0-8458-924D-B87D-5D42D11354DE}"/>
              </a:ext>
            </a:extLst>
          </p:cNvPr>
          <p:cNvSpPr>
            <a:spLocks noChangeArrowheads="1"/>
          </p:cNvSpPr>
          <p:nvPr/>
        </p:nvSpPr>
        <p:spPr bwMode="gray">
          <a:xfrm>
            <a:off x="0" y="6721476"/>
            <a:ext cx="12192000" cy="136525"/>
          </a:xfrm>
          <a:prstGeom prst="rect">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a:p>
        </p:txBody>
      </p:sp>
      <p:pic>
        <p:nvPicPr>
          <p:cNvPr id="1033" name="Picture 29" descr="CL_Logo_RGB_PNG">
            <a:extLst>
              <a:ext uri="{FF2B5EF4-FFF2-40B4-BE49-F238E27FC236}">
                <a16:creationId xmlns:a16="http://schemas.microsoft.com/office/drawing/2014/main" id="{F5F2D70E-A9CB-B14C-A77E-0A267ED7AB19}"/>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9734" y="6035676"/>
            <a:ext cx="205951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591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p:titleStyle>
    <p:bodyStyle>
      <a:lvl1pPr marL="342900" indent="-342900" algn="l" rtl="0" eaLnBrk="0" fontAlgn="base" hangingPunct="0">
        <a:lnSpc>
          <a:spcPts val="2200"/>
        </a:lnSpc>
        <a:spcBef>
          <a:spcPct val="50000"/>
        </a:spcBef>
        <a:spcAft>
          <a:spcPct val="0"/>
        </a:spcAft>
        <a:defRPr>
          <a:solidFill>
            <a:schemeClr val="tx1"/>
          </a:solidFill>
          <a:latin typeface="+mn-lt"/>
          <a:ea typeface="MS PGothic" panose="020B0600070205080204" pitchFamily="34" charset="-128"/>
          <a:cs typeface="ＭＳ Ｐゴシック" charset="0"/>
        </a:defRPr>
      </a:lvl1pPr>
      <a:lvl2pPr marL="228600" indent="-227013" algn="l" rtl="0" eaLnBrk="0" fontAlgn="base" hangingPunct="0">
        <a:lnSpc>
          <a:spcPts val="2200"/>
        </a:lnSpc>
        <a:spcBef>
          <a:spcPct val="50000"/>
        </a:spcBef>
        <a:spcAft>
          <a:spcPct val="0"/>
        </a:spcAft>
        <a:buClr>
          <a:schemeClr val="hlink"/>
        </a:buClr>
        <a:buFont typeface="Wingdings" pitchFamily="2" charset="2"/>
        <a:buChar char="§"/>
        <a:defRPr>
          <a:solidFill>
            <a:schemeClr val="tx1"/>
          </a:solidFill>
          <a:latin typeface="+mn-lt"/>
          <a:ea typeface="MS PGothic" panose="020B0600070205080204" pitchFamily="34" charset="-128"/>
        </a:defRPr>
      </a:lvl2pPr>
      <a:lvl3pPr marL="449263" indent="-219075" algn="l" rtl="0" eaLnBrk="0" fontAlgn="base" hangingPunct="0">
        <a:lnSpc>
          <a:spcPts val="1800"/>
        </a:lnSpc>
        <a:spcBef>
          <a:spcPct val="50000"/>
        </a:spcBef>
        <a:spcAft>
          <a:spcPct val="0"/>
        </a:spcAft>
        <a:buClr>
          <a:schemeClr val="hlink"/>
        </a:buClr>
        <a:buChar char="–"/>
        <a:defRPr sz="1600">
          <a:solidFill>
            <a:schemeClr val="tx1"/>
          </a:solidFill>
          <a:latin typeface="+mn-lt"/>
          <a:ea typeface="MS PGothic" panose="020B0600070205080204" pitchFamily="34" charset="-128"/>
        </a:defRPr>
      </a:lvl3pPr>
      <a:lvl4pPr marL="682625" indent="-231775" algn="l" rtl="0" eaLnBrk="0" fontAlgn="base" hangingPunct="0">
        <a:lnSpc>
          <a:spcPts val="1800"/>
        </a:lnSpc>
        <a:spcBef>
          <a:spcPct val="50000"/>
        </a:spcBef>
        <a:spcAft>
          <a:spcPct val="0"/>
        </a:spcAft>
        <a:buClr>
          <a:schemeClr val="hlink"/>
        </a:buClr>
        <a:buChar char="–"/>
        <a:defRPr sz="1600">
          <a:solidFill>
            <a:schemeClr val="tx1"/>
          </a:solidFill>
          <a:latin typeface="+mn-lt"/>
          <a:ea typeface="MS PGothic" panose="020B0600070205080204" pitchFamily="34" charset="-128"/>
        </a:defRPr>
      </a:lvl4pPr>
      <a:lvl5pPr marL="915988" indent="-231775" algn="l" rtl="0" eaLnBrk="0" fontAlgn="base" hangingPunct="0">
        <a:lnSpc>
          <a:spcPts val="1600"/>
        </a:lnSpc>
        <a:spcBef>
          <a:spcPct val="50000"/>
        </a:spcBef>
        <a:spcAft>
          <a:spcPct val="0"/>
        </a:spcAft>
        <a:buClr>
          <a:schemeClr val="hlink"/>
        </a:buClr>
        <a:buChar char="–"/>
        <a:defRPr sz="1400">
          <a:solidFill>
            <a:schemeClr val="tx1"/>
          </a:solidFill>
          <a:latin typeface="+mn-lt"/>
          <a:ea typeface="MS PGothic" panose="020B0600070205080204" pitchFamily="34" charset="-128"/>
        </a:defRPr>
      </a:lvl5pPr>
      <a:lvl6pPr marL="1373188" indent="-231775" algn="l" rtl="0" eaLnBrk="1" fontAlgn="base" hangingPunct="1">
        <a:lnSpc>
          <a:spcPts val="1600"/>
        </a:lnSpc>
        <a:spcBef>
          <a:spcPct val="50000"/>
        </a:spcBef>
        <a:spcAft>
          <a:spcPct val="0"/>
        </a:spcAft>
        <a:buClr>
          <a:schemeClr val="hlink"/>
        </a:buClr>
        <a:buChar char="–"/>
        <a:defRPr sz="1400">
          <a:solidFill>
            <a:schemeClr val="tx1"/>
          </a:solidFill>
          <a:latin typeface="+mn-lt"/>
        </a:defRPr>
      </a:lvl6pPr>
      <a:lvl7pPr marL="1830388" indent="-231775" algn="l" rtl="0" eaLnBrk="1" fontAlgn="base" hangingPunct="1">
        <a:lnSpc>
          <a:spcPts val="1600"/>
        </a:lnSpc>
        <a:spcBef>
          <a:spcPct val="50000"/>
        </a:spcBef>
        <a:spcAft>
          <a:spcPct val="0"/>
        </a:spcAft>
        <a:buClr>
          <a:schemeClr val="hlink"/>
        </a:buClr>
        <a:buChar char="–"/>
        <a:defRPr sz="1400">
          <a:solidFill>
            <a:schemeClr val="tx1"/>
          </a:solidFill>
          <a:latin typeface="+mn-lt"/>
        </a:defRPr>
      </a:lvl7pPr>
      <a:lvl8pPr marL="2287588" indent="-231775" algn="l" rtl="0" eaLnBrk="1" fontAlgn="base" hangingPunct="1">
        <a:lnSpc>
          <a:spcPts val="1600"/>
        </a:lnSpc>
        <a:spcBef>
          <a:spcPct val="50000"/>
        </a:spcBef>
        <a:spcAft>
          <a:spcPct val="0"/>
        </a:spcAft>
        <a:buClr>
          <a:schemeClr val="hlink"/>
        </a:buClr>
        <a:buChar char="–"/>
        <a:defRPr sz="1400">
          <a:solidFill>
            <a:schemeClr val="tx1"/>
          </a:solidFill>
          <a:latin typeface="+mn-lt"/>
        </a:defRPr>
      </a:lvl8pPr>
      <a:lvl9pPr marL="2744788" indent="-231775" algn="l" rtl="0" eaLnBrk="1" fontAlgn="base" hangingPunct="1">
        <a:lnSpc>
          <a:spcPts val="1600"/>
        </a:lnSpc>
        <a:spcBef>
          <a:spcPct val="50000"/>
        </a:spcBef>
        <a:spcAft>
          <a:spcPct val="0"/>
        </a:spcAft>
        <a:buClr>
          <a:schemeClr val="hlink"/>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dnai.org/b/index.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dnai.org/b/index.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0QwnR_JVCZc"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7C0AECA0-7B75-4249-AA88-B6FE1B338D62}"/>
              </a:ext>
            </a:extLst>
          </p:cNvPr>
          <p:cNvSpPr>
            <a:spLocks noGrp="1" noChangeArrowheads="1"/>
          </p:cNvSpPr>
          <p:nvPr>
            <p:ph type="ctrTitle"/>
          </p:nvPr>
        </p:nvSpPr>
        <p:spPr>
          <a:xfrm>
            <a:off x="1676400" y="1981201"/>
            <a:ext cx="7772400" cy="860425"/>
          </a:xfrm>
        </p:spPr>
        <p:txBody>
          <a:bodyPr/>
          <a:lstStyle/>
          <a:p>
            <a:pPr eaLnBrk="1" hangingPunct="1"/>
            <a:r>
              <a:rPr lang="en-US" altLang="en-US" dirty="0" smtClean="0">
                <a:cs typeface="Arial" panose="020B0604020202020204" pitchFamily="34" charset="0"/>
              </a:rPr>
              <a:t>Heredity</a:t>
            </a:r>
            <a:br>
              <a:rPr lang="en-US" altLang="en-US" dirty="0" smtClean="0">
                <a:cs typeface="Arial" panose="020B0604020202020204" pitchFamily="34" charset="0"/>
              </a:rPr>
            </a:br>
            <a:r>
              <a:rPr lang="en-US" altLang="en-US" dirty="0" smtClean="0">
                <a:cs typeface="Arial" panose="020B0604020202020204" pitchFamily="34" charset="0"/>
              </a:rPr>
              <a:t>Biotechnology </a:t>
            </a:r>
            <a:r>
              <a:rPr lang="en-US" altLang="en-US" dirty="0">
                <a:cs typeface="Arial" panose="020B0604020202020204" pitchFamily="34" charset="0"/>
              </a:rPr>
              <a:t>and genetic techniques</a:t>
            </a:r>
          </a:p>
        </p:txBody>
      </p:sp>
      <p:sp>
        <p:nvSpPr>
          <p:cNvPr id="3" name="Title 1">
            <a:extLst>
              <a:ext uri="{FF2B5EF4-FFF2-40B4-BE49-F238E27FC236}">
                <a16:creationId xmlns:a16="http://schemas.microsoft.com/office/drawing/2014/main" id="{7C0AECA0-7B75-4249-AA88-B6FE1B338D62}"/>
              </a:ext>
            </a:extLst>
          </p:cNvPr>
          <p:cNvSpPr txBox="1">
            <a:spLocks noChangeArrowheads="1"/>
          </p:cNvSpPr>
          <p:nvPr/>
        </p:nvSpPr>
        <p:spPr bwMode="gray">
          <a:xfrm>
            <a:off x="1828800" y="3124201"/>
            <a:ext cx="7772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ts val="4200"/>
              </a:lnSpc>
              <a:spcBef>
                <a:spcPct val="0"/>
              </a:spcBef>
              <a:spcAft>
                <a:spcPct val="0"/>
              </a:spcAft>
              <a:defRPr sz="3600">
                <a:solidFill>
                  <a:schemeClr val="bg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eaLnBrk="1" hangingPunct="1"/>
            <a:r>
              <a:rPr lang="en-US" altLang="en-US" sz="2000" kern="0" dirty="0">
                <a:solidFill>
                  <a:srgbClr val="FFFFFF"/>
                </a:solidFill>
                <a:latin typeface="Arial"/>
                <a:cs typeface="Arial" panose="020B0604020202020204" pitchFamily="34" charset="0"/>
              </a:rPr>
              <a:t>Edited by </a:t>
            </a:r>
            <a:r>
              <a:rPr lang="en-US" altLang="en-US" sz="2000" kern="0" dirty="0" err="1">
                <a:solidFill>
                  <a:srgbClr val="FFFFFF"/>
                </a:solidFill>
                <a:latin typeface="Arial"/>
                <a:cs typeface="Arial" panose="020B0604020202020204" pitchFamily="34" charset="0"/>
              </a:rPr>
              <a:t>Ms</a:t>
            </a:r>
            <a:r>
              <a:rPr lang="en-US" altLang="en-US" sz="2000" kern="0" dirty="0">
                <a:solidFill>
                  <a:srgbClr val="FFFFFF"/>
                </a:solidFill>
                <a:latin typeface="Arial"/>
                <a:cs typeface="Arial" panose="020B0604020202020204" pitchFamily="34" charset="0"/>
              </a:rPr>
              <a:t> Rayner 2022</a:t>
            </a:r>
            <a:endParaRPr lang="en-US" altLang="en-US" sz="2000" kern="0" dirty="0">
              <a:solidFill>
                <a:srgbClr val="FFFFFF"/>
              </a:solidFill>
              <a:latin typeface="Arial"/>
              <a:cs typeface="Arial" panose="020B0604020202020204" pitchFamily="34" charset="0"/>
            </a:endParaRPr>
          </a:p>
        </p:txBody>
      </p:sp>
    </p:spTree>
    <p:extLst>
      <p:ext uri="{BB962C8B-B14F-4D97-AF65-F5344CB8AC3E}">
        <p14:creationId xmlns:p14="http://schemas.microsoft.com/office/powerpoint/2010/main" val="228483222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A0A77B8F-3AF9-1845-BD85-D4DB7A05182B}"/>
              </a:ext>
            </a:extLst>
          </p:cNvPr>
          <p:cNvSpPr txBox="1">
            <a:spLocks/>
          </p:cNvSpPr>
          <p:nvPr/>
        </p:nvSpPr>
        <p:spPr bwMode="gray">
          <a:xfrm>
            <a:off x="1676400" y="1524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ts val="2400"/>
              </a:lnSpc>
              <a:spcBef>
                <a:spcPct val="0"/>
              </a:spcBef>
              <a:spcAft>
                <a:spcPct val="0"/>
              </a:spcAft>
            </a:pPr>
            <a:r>
              <a:rPr lang="en-US" altLang="en-US" sz="2400" b="1">
                <a:solidFill>
                  <a:srgbClr val="FFFFFF"/>
                </a:solidFill>
              </a:rPr>
              <a:t>Genetic engineering techniques</a:t>
            </a:r>
          </a:p>
        </p:txBody>
      </p:sp>
      <p:pic>
        <p:nvPicPr>
          <p:cNvPr id="24580" name="Picture 3">
            <a:extLst>
              <a:ext uri="{FF2B5EF4-FFF2-40B4-BE49-F238E27FC236}">
                <a16:creationId xmlns:a16="http://schemas.microsoft.com/office/drawing/2014/main" id="{4758B0BF-6675-4241-B2F9-2F4883F809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3319" y="2133600"/>
            <a:ext cx="85053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A0A2A90E-BEF9-6544-9CF8-37E5B55E758B}"/>
              </a:ext>
            </a:extLst>
          </p:cNvPr>
          <p:cNvSpPr txBox="1">
            <a:spLocks/>
          </p:cNvSpPr>
          <p:nvPr/>
        </p:nvSpPr>
        <p:spPr bwMode="gray">
          <a:xfrm>
            <a:off x="1945210" y="1242280"/>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Describe how restriction enzymes, ligase enzymes, polymerase enzymes and primers are used in DNA based biotechnology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3696085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F4C56BDB-6794-294A-94B5-C7B8DFCC9072}"/>
              </a:ext>
            </a:extLst>
          </p:cNvPr>
          <p:cNvSpPr>
            <a:spLocks noGrp="1" noChangeArrowheads="1"/>
          </p:cNvSpPr>
          <p:nvPr>
            <p:ph type="title"/>
          </p:nvPr>
        </p:nvSpPr>
        <p:spPr>
          <a:xfrm>
            <a:off x="1676400" y="152400"/>
            <a:ext cx="4572000" cy="457200"/>
          </a:xfrm>
        </p:spPr>
        <p:txBody>
          <a:bodyPr/>
          <a:lstStyle/>
          <a:p>
            <a:pPr eaLnBrk="1" hangingPunct="1"/>
            <a:r>
              <a:rPr lang="en-US" altLang="en-US" sz="2400" b="1">
                <a:solidFill>
                  <a:schemeClr val="bg1"/>
                </a:solidFill>
                <a:cs typeface="Arial" panose="020B0604020202020204" pitchFamily="34" charset="0"/>
              </a:rPr>
              <a:t>DNA-based biotechnology </a:t>
            </a:r>
          </a:p>
        </p:txBody>
      </p:sp>
      <p:sp>
        <p:nvSpPr>
          <p:cNvPr id="7" name="TextBox 3">
            <a:extLst>
              <a:ext uri="{FF2B5EF4-FFF2-40B4-BE49-F238E27FC236}">
                <a16:creationId xmlns:a16="http://schemas.microsoft.com/office/drawing/2014/main" id="{2F28E4CF-9B6A-3D4F-89C5-21B9F8C27923}"/>
              </a:ext>
            </a:extLst>
          </p:cNvPr>
          <p:cNvSpPr txBox="1">
            <a:spLocks noChangeArrowheads="1"/>
          </p:cNvSpPr>
          <p:nvPr/>
        </p:nvSpPr>
        <p:spPr bwMode="auto">
          <a:xfrm>
            <a:off x="2038350" y="2038350"/>
            <a:ext cx="84201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342900" indent="-342900" eaLnBrk="0" fontAlgn="base" hangingPunct="0">
              <a:spcBef>
                <a:spcPct val="0"/>
              </a:spcBef>
              <a:spcAft>
                <a:spcPct val="0"/>
              </a:spcAft>
              <a:buFont typeface="Arial" panose="020B0604020202020204" pitchFamily="34" charset="0"/>
              <a:buChar char="•"/>
            </a:pPr>
            <a:r>
              <a:rPr lang="en-AU" sz="2000" dirty="0">
                <a:solidFill>
                  <a:srgbClr val="000000"/>
                </a:solidFill>
              </a:rPr>
              <a:t>Each restriction enzyme recognizes just one or a few restriction sites. When it finds its target sequence, a restriction enzyme will make a double-stranded cut in the DNA molecule. </a:t>
            </a:r>
          </a:p>
          <a:p>
            <a:pPr marL="342900" indent="-342900" eaLnBrk="0" fontAlgn="base" hangingPunct="0">
              <a:spcBef>
                <a:spcPct val="0"/>
              </a:spcBef>
              <a:spcAft>
                <a:spcPct val="0"/>
              </a:spcAft>
              <a:buFont typeface="Arial" panose="020B0604020202020204" pitchFamily="34" charset="0"/>
              <a:buChar char="•"/>
            </a:pPr>
            <a:r>
              <a:rPr lang="en-AU" sz="2000" dirty="0">
                <a:solidFill>
                  <a:srgbClr val="000000"/>
                </a:solidFill>
              </a:rPr>
              <a:t>Typically, the cut is at or near the restriction site and occurs in a tidy, predictable pattern.</a:t>
            </a:r>
            <a:endParaRPr lang="en-AU" altLang="en-US" sz="2000" dirty="0">
              <a:solidFill>
                <a:srgbClr val="000000"/>
              </a:solidFill>
            </a:endParaRPr>
          </a:p>
        </p:txBody>
      </p:sp>
      <p:sp>
        <p:nvSpPr>
          <p:cNvPr id="5" name="Title 1">
            <a:extLst>
              <a:ext uri="{FF2B5EF4-FFF2-40B4-BE49-F238E27FC236}">
                <a16:creationId xmlns:a16="http://schemas.microsoft.com/office/drawing/2014/main" id="{30F2648D-0F36-4448-9ADB-34A2630BF9B0}"/>
              </a:ext>
            </a:extLst>
          </p:cNvPr>
          <p:cNvSpPr txBox="1">
            <a:spLocks/>
          </p:cNvSpPr>
          <p:nvPr/>
        </p:nvSpPr>
        <p:spPr bwMode="gray">
          <a:xfrm>
            <a:off x="1945210" y="1242280"/>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Describe how restriction enzymes, ligase enzymes, polymerase enzymes and primers are used in DNA based biotechnology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279697836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E31013F-EAE2-A84B-BE18-DB6D597CBCC8}"/>
              </a:ext>
            </a:extLst>
          </p:cNvPr>
          <p:cNvSpPr txBox="1">
            <a:spLocks/>
          </p:cNvSpPr>
          <p:nvPr/>
        </p:nvSpPr>
        <p:spPr bwMode="gray">
          <a:xfrm>
            <a:off x="1676400" y="1524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ts val="2400"/>
              </a:lnSpc>
              <a:spcBef>
                <a:spcPct val="0"/>
              </a:spcBef>
              <a:spcAft>
                <a:spcPct val="0"/>
              </a:spcAft>
            </a:pPr>
            <a:r>
              <a:rPr lang="en-US" altLang="en-US" sz="2400" b="1">
                <a:solidFill>
                  <a:srgbClr val="FFFFFF"/>
                </a:solidFill>
              </a:rPr>
              <a:t>Genetic engineering techniques</a:t>
            </a:r>
          </a:p>
        </p:txBody>
      </p:sp>
      <p:sp>
        <p:nvSpPr>
          <p:cNvPr id="25603" name="TextBox 2">
            <a:extLst>
              <a:ext uri="{FF2B5EF4-FFF2-40B4-BE49-F238E27FC236}">
                <a16:creationId xmlns:a16="http://schemas.microsoft.com/office/drawing/2014/main" id="{F60B6C6E-16FA-DA4C-9B64-44CBF6DB827D}"/>
              </a:ext>
            </a:extLst>
          </p:cNvPr>
          <p:cNvSpPr txBox="1">
            <a:spLocks noChangeArrowheads="1"/>
          </p:cNvSpPr>
          <p:nvPr/>
        </p:nvSpPr>
        <p:spPr bwMode="auto">
          <a:xfrm>
            <a:off x="2362200" y="550545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ct val="100000"/>
              </a:lnSpc>
              <a:spcBef>
                <a:spcPct val="0"/>
              </a:spcBef>
              <a:spcAft>
                <a:spcPct val="0"/>
              </a:spcAft>
            </a:pPr>
            <a:r>
              <a:rPr lang="en-US" altLang="en-US" dirty="0">
                <a:solidFill>
                  <a:srgbClr val="000000"/>
                </a:solidFill>
              </a:rPr>
              <a:t>Restriction enzymes can leave DNA with </a:t>
            </a:r>
            <a:r>
              <a:rPr lang="en-US" altLang="en-US" b="1" dirty="0">
                <a:solidFill>
                  <a:srgbClr val="000000"/>
                </a:solidFill>
              </a:rPr>
              <a:t>sticky ends </a:t>
            </a:r>
            <a:r>
              <a:rPr lang="en-US" altLang="en-US" dirty="0">
                <a:solidFill>
                  <a:srgbClr val="000000"/>
                </a:solidFill>
              </a:rPr>
              <a:t>(</a:t>
            </a:r>
            <a:r>
              <a:rPr lang="en-US" altLang="en-US" i="1" dirty="0">
                <a:solidFill>
                  <a:srgbClr val="000000"/>
                </a:solidFill>
              </a:rPr>
              <a:t>top</a:t>
            </a:r>
            <a:r>
              <a:rPr lang="en-US" altLang="en-US" dirty="0">
                <a:solidFill>
                  <a:srgbClr val="000000"/>
                </a:solidFill>
              </a:rPr>
              <a:t>) or </a:t>
            </a:r>
            <a:r>
              <a:rPr lang="en-US" altLang="en-US" b="1" dirty="0">
                <a:solidFill>
                  <a:srgbClr val="000000"/>
                </a:solidFill>
              </a:rPr>
              <a:t>blunt ends </a:t>
            </a:r>
            <a:r>
              <a:rPr lang="en-US" altLang="en-US" dirty="0">
                <a:solidFill>
                  <a:srgbClr val="000000"/>
                </a:solidFill>
              </a:rPr>
              <a:t>(</a:t>
            </a:r>
            <a:r>
              <a:rPr lang="en-US" altLang="en-US" i="1" dirty="0">
                <a:solidFill>
                  <a:srgbClr val="000000"/>
                </a:solidFill>
              </a:rPr>
              <a:t>below</a:t>
            </a:r>
            <a:r>
              <a:rPr lang="en-US" altLang="en-US" dirty="0">
                <a:solidFill>
                  <a:srgbClr val="000000"/>
                </a:solidFill>
              </a:rPr>
              <a:t>).</a:t>
            </a:r>
          </a:p>
          <a:p>
            <a:pPr fontAlgn="base">
              <a:lnSpc>
                <a:spcPct val="100000"/>
              </a:lnSpc>
              <a:spcBef>
                <a:spcPct val="0"/>
              </a:spcBef>
              <a:spcAft>
                <a:spcPct val="0"/>
              </a:spcAft>
            </a:pPr>
            <a:endParaRPr lang="en-US" altLang="en-US" dirty="0">
              <a:solidFill>
                <a:srgbClr val="000000"/>
              </a:solidFill>
            </a:endParaRPr>
          </a:p>
          <a:p>
            <a:pPr fontAlgn="base">
              <a:lnSpc>
                <a:spcPct val="100000"/>
              </a:lnSpc>
              <a:spcBef>
                <a:spcPct val="0"/>
              </a:spcBef>
              <a:spcAft>
                <a:spcPct val="0"/>
              </a:spcAft>
            </a:pPr>
            <a:r>
              <a:rPr lang="en-US" altLang="en-US" dirty="0">
                <a:solidFill>
                  <a:srgbClr val="000000"/>
                </a:solidFill>
              </a:rPr>
              <a:t>Sticky ends are easier to join in the correct orientation.</a:t>
            </a:r>
          </a:p>
        </p:txBody>
      </p:sp>
      <p:pic>
        <p:nvPicPr>
          <p:cNvPr id="7" name="Picture 2">
            <a:extLst>
              <a:ext uri="{FF2B5EF4-FFF2-40B4-BE49-F238E27FC236}">
                <a16:creationId xmlns:a16="http://schemas.microsoft.com/office/drawing/2014/main" id="{B4E08095-5E28-3E4A-AE0D-E40934E8F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572" y="1906415"/>
            <a:ext cx="9144000" cy="1689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6627662-642F-524F-B2C0-8ED2171AE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572" y="3631321"/>
            <a:ext cx="9144000" cy="183832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E939CB0-C408-FA44-9F4F-A4932D2ACDB8}"/>
              </a:ext>
            </a:extLst>
          </p:cNvPr>
          <p:cNvSpPr txBox="1">
            <a:spLocks/>
          </p:cNvSpPr>
          <p:nvPr/>
        </p:nvSpPr>
        <p:spPr bwMode="gray">
          <a:xfrm>
            <a:off x="1945210" y="1242280"/>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Describe how restriction enzymes, ligase enzymes, polymerase enzymes and primers are used in DNA based biotechnology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1733371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F0334B74-DEEC-DF48-A3E2-26B860647B8C}"/>
              </a:ext>
            </a:extLst>
          </p:cNvPr>
          <p:cNvSpPr txBox="1">
            <a:spLocks/>
          </p:cNvSpPr>
          <p:nvPr/>
        </p:nvSpPr>
        <p:spPr bwMode="gray">
          <a:xfrm>
            <a:off x="1676400" y="1524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ts val="2400"/>
              </a:lnSpc>
              <a:spcBef>
                <a:spcPct val="0"/>
              </a:spcBef>
              <a:spcAft>
                <a:spcPct val="0"/>
              </a:spcAft>
            </a:pPr>
            <a:r>
              <a:rPr lang="en-US" altLang="en-US" sz="2400" b="1">
                <a:solidFill>
                  <a:srgbClr val="FFFFFF"/>
                </a:solidFill>
              </a:rPr>
              <a:t>Genetic engineering techniques</a:t>
            </a:r>
          </a:p>
        </p:txBody>
      </p:sp>
      <p:sp>
        <p:nvSpPr>
          <p:cNvPr id="2" name="TextBox 1">
            <a:extLst>
              <a:ext uri="{FF2B5EF4-FFF2-40B4-BE49-F238E27FC236}">
                <a16:creationId xmlns:a16="http://schemas.microsoft.com/office/drawing/2014/main" id="{2FD8D69F-3544-344A-BFCC-CE046B866BD8}"/>
              </a:ext>
            </a:extLst>
          </p:cNvPr>
          <p:cNvSpPr txBox="1">
            <a:spLocks noChangeArrowheads="1"/>
          </p:cNvSpPr>
          <p:nvPr/>
        </p:nvSpPr>
        <p:spPr bwMode="auto">
          <a:xfrm>
            <a:off x="1905000" y="1928080"/>
            <a:ext cx="8382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marL="285750" indent="-285750" fontAlgn="base">
              <a:lnSpc>
                <a:spcPct val="100000"/>
              </a:lnSpc>
              <a:spcBef>
                <a:spcPct val="0"/>
              </a:spcBef>
              <a:spcAft>
                <a:spcPct val="0"/>
              </a:spcAft>
              <a:buFont typeface="Arial" panose="020B0604020202020204" pitchFamily="34" charset="0"/>
              <a:buChar char="•"/>
            </a:pPr>
            <a:r>
              <a:rPr lang="en-US" altLang="en-US" b="1" dirty="0">
                <a:solidFill>
                  <a:srgbClr val="000000"/>
                </a:solidFill>
              </a:rPr>
              <a:t>Ligases</a:t>
            </a:r>
            <a:r>
              <a:rPr lang="en-US" altLang="en-US" dirty="0">
                <a:solidFill>
                  <a:srgbClr val="000000"/>
                </a:solidFill>
              </a:rPr>
              <a:t> are enzymes that join (ligate) the sugar-phosphate backbones of DNA fragments.</a:t>
            </a:r>
          </a:p>
          <a:p>
            <a:pPr marL="285750" indent="-285750" fontAlgn="base">
              <a:lnSpc>
                <a:spcPct val="100000"/>
              </a:lnSpc>
              <a:spcBef>
                <a:spcPct val="0"/>
              </a:spcBef>
              <a:spcAft>
                <a:spcPct val="0"/>
              </a:spcAft>
              <a:buFont typeface="Arial" panose="020B0604020202020204" pitchFamily="34" charset="0"/>
              <a:buChar char="•"/>
            </a:pPr>
            <a:endParaRPr lang="en-US" altLang="en-US" dirty="0">
              <a:solidFill>
                <a:srgbClr val="000000"/>
              </a:solidFill>
            </a:endParaRPr>
          </a:p>
          <a:p>
            <a:pPr marL="285750" indent="-285750" fontAlgn="base">
              <a:lnSpc>
                <a:spcPct val="100000"/>
              </a:lnSpc>
              <a:spcBef>
                <a:spcPct val="0"/>
              </a:spcBef>
              <a:spcAft>
                <a:spcPct val="0"/>
              </a:spcAft>
              <a:buFont typeface="Arial" panose="020B0604020202020204" pitchFamily="34" charset="0"/>
              <a:buChar char="•"/>
            </a:pPr>
            <a:r>
              <a:rPr lang="en-US" altLang="en-US" dirty="0">
                <a:solidFill>
                  <a:srgbClr val="000000"/>
                </a:solidFill>
              </a:rPr>
              <a:t>A restriction fragment is often inserted into a </a:t>
            </a:r>
            <a:r>
              <a:rPr lang="en-US" altLang="en-US" b="1" dirty="0">
                <a:solidFill>
                  <a:srgbClr val="000000"/>
                </a:solidFill>
              </a:rPr>
              <a:t>vector</a:t>
            </a:r>
            <a:r>
              <a:rPr lang="en-US" altLang="en-US" dirty="0">
                <a:solidFill>
                  <a:srgbClr val="000000"/>
                </a:solidFill>
              </a:rPr>
              <a:t> (carrier) such as a bacterial </a:t>
            </a:r>
            <a:r>
              <a:rPr lang="en-US" altLang="en-US" b="1" dirty="0">
                <a:solidFill>
                  <a:srgbClr val="000000"/>
                </a:solidFill>
              </a:rPr>
              <a:t>plasmid</a:t>
            </a:r>
            <a:r>
              <a:rPr lang="en-US" altLang="en-US" dirty="0">
                <a:solidFill>
                  <a:srgbClr val="000000"/>
                </a:solidFill>
              </a:rPr>
              <a:t> so it can be easily copied in bacterial cells.</a:t>
            </a:r>
          </a:p>
          <a:p>
            <a:pPr marL="285750" indent="-285750" fontAlgn="base">
              <a:lnSpc>
                <a:spcPct val="100000"/>
              </a:lnSpc>
              <a:spcBef>
                <a:spcPct val="0"/>
              </a:spcBef>
              <a:spcAft>
                <a:spcPct val="0"/>
              </a:spcAft>
              <a:buFont typeface="Arial" panose="020B0604020202020204" pitchFamily="34" charset="0"/>
              <a:buChar char="•"/>
            </a:pPr>
            <a:endParaRPr lang="en-US" altLang="en-US" dirty="0">
              <a:solidFill>
                <a:srgbClr val="000000"/>
              </a:solidFill>
            </a:endParaRPr>
          </a:p>
          <a:p>
            <a:pPr marL="285750" indent="-285750" fontAlgn="base">
              <a:lnSpc>
                <a:spcPct val="100000"/>
              </a:lnSpc>
              <a:spcBef>
                <a:spcPct val="0"/>
              </a:spcBef>
              <a:spcAft>
                <a:spcPct val="0"/>
              </a:spcAft>
              <a:buFont typeface="Arial" panose="020B0604020202020204" pitchFamily="34" charset="0"/>
              <a:buChar char="•"/>
            </a:pPr>
            <a:r>
              <a:rPr lang="en-US" altLang="en-US" dirty="0">
                <a:solidFill>
                  <a:srgbClr val="000000"/>
                </a:solidFill>
              </a:rPr>
              <a:t>To increase the chances of the fragment inserting into the plasmid in the correct orientation, the plasmid can be cut with the same restriction enzymes to produce the same sticky ends.</a:t>
            </a:r>
          </a:p>
          <a:p>
            <a:pPr marL="285750" indent="-285750" fontAlgn="base">
              <a:lnSpc>
                <a:spcPct val="100000"/>
              </a:lnSpc>
              <a:spcBef>
                <a:spcPct val="0"/>
              </a:spcBef>
              <a:spcAft>
                <a:spcPct val="0"/>
              </a:spcAft>
              <a:buFont typeface="Arial" panose="020B0604020202020204" pitchFamily="34" charset="0"/>
              <a:buChar char="•"/>
            </a:pPr>
            <a:endParaRPr lang="en-US" altLang="en-US" dirty="0">
              <a:solidFill>
                <a:srgbClr val="000000"/>
              </a:solidFill>
            </a:endParaRPr>
          </a:p>
        </p:txBody>
      </p:sp>
      <p:pic>
        <p:nvPicPr>
          <p:cNvPr id="4098" name="Picture 2">
            <a:extLst>
              <a:ext uri="{FF2B5EF4-FFF2-40B4-BE49-F238E27FC236}">
                <a16:creationId xmlns:a16="http://schemas.microsoft.com/office/drawing/2014/main" id="{3670AEF5-3E07-FB48-856B-6C7F3A0C7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040188"/>
            <a:ext cx="9144000" cy="26654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B91BC1F-99B4-F247-9A1E-D1AA07155FE5}"/>
              </a:ext>
            </a:extLst>
          </p:cNvPr>
          <p:cNvSpPr txBox="1">
            <a:spLocks/>
          </p:cNvSpPr>
          <p:nvPr/>
        </p:nvSpPr>
        <p:spPr bwMode="gray">
          <a:xfrm>
            <a:off x="1945210" y="1242280"/>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Describe how restriction enzymes, ligase enzymes, polymerase enzymes and primers are used in DNA based biotechnology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3584941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F0334B74-DEEC-DF48-A3E2-26B860647B8C}"/>
              </a:ext>
            </a:extLst>
          </p:cNvPr>
          <p:cNvSpPr txBox="1">
            <a:spLocks/>
          </p:cNvSpPr>
          <p:nvPr/>
        </p:nvSpPr>
        <p:spPr bwMode="gray">
          <a:xfrm>
            <a:off x="1676400" y="1524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ts val="2400"/>
              </a:lnSpc>
              <a:spcBef>
                <a:spcPct val="0"/>
              </a:spcBef>
              <a:spcAft>
                <a:spcPct val="0"/>
              </a:spcAft>
            </a:pPr>
            <a:r>
              <a:rPr lang="en-US" altLang="en-US" sz="2400" b="1">
                <a:solidFill>
                  <a:srgbClr val="FFFFFF"/>
                </a:solidFill>
              </a:rPr>
              <a:t>Genetic engineering techniques</a:t>
            </a:r>
          </a:p>
        </p:txBody>
      </p:sp>
      <p:sp>
        <p:nvSpPr>
          <p:cNvPr id="2" name="TextBox 1">
            <a:extLst>
              <a:ext uri="{FF2B5EF4-FFF2-40B4-BE49-F238E27FC236}">
                <a16:creationId xmlns:a16="http://schemas.microsoft.com/office/drawing/2014/main" id="{2FD8D69F-3544-344A-BFCC-CE046B866BD8}"/>
              </a:ext>
            </a:extLst>
          </p:cNvPr>
          <p:cNvSpPr txBox="1">
            <a:spLocks noChangeArrowheads="1"/>
          </p:cNvSpPr>
          <p:nvPr/>
        </p:nvSpPr>
        <p:spPr bwMode="auto">
          <a:xfrm>
            <a:off x="2057401" y="2286000"/>
            <a:ext cx="7504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ct val="100000"/>
              </a:lnSpc>
              <a:spcBef>
                <a:spcPct val="0"/>
              </a:spcBef>
              <a:spcAft>
                <a:spcPct val="0"/>
              </a:spcAft>
            </a:pPr>
            <a:r>
              <a:rPr lang="en-US" altLang="en-US" dirty="0">
                <a:solidFill>
                  <a:srgbClr val="000000"/>
                </a:solidFill>
              </a:rPr>
              <a:t>Watch the simulation of a restriction and ligase enzyme</a:t>
            </a:r>
          </a:p>
          <a:p>
            <a:pPr fontAlgn="base">
              <a:lnSpc>
                <a:spcPct val="100000"/>
              </a:lnSpc>
              <a:spcBef>
                <a:spcPct val="0"/>
              </a:spcBef>
              <a:spcAft>
                <a:spcPct val="0"/>
              </a:spcAft>
            </a:pPr>
            <a:r>
              <a:rPr lang="en-US" altLang="en-US" dirty="0">
                <a:solidFill>
                  <a:srgbClr val="000000"/>
                </a:solidFill>
              </a:rPr>
              <a:t/>
            </a:r>
            <a:br>
              <a:rPr lang="en-US" altLang="en-US" dirty="0">
                <a:solidFill>
                  <a:srgbClr val="000000"/>
                </a:solidFill>
              </a:rPr>
            </a:br>
            <a:r>
              <a:rPr lang="en-US" altLang="en-US" dirty="0">
                <a:solidFill>
                  <a:srgbClr val="000000"/>
                </a:solidFill>
                <a:hlinkClick r:id="rId2"/>
              </a:rPr>
              <a:t>http://www.dnai.org/b/index.html</a:t>
            </a:r>
            <a:r>
              <a:rPr lang="en-US" altLang="en-US" dirty="0">
                <a:solidFill>
                  <a:srgbClr val="000000"/>
                </a:solidFill>
              </a:rPr>
              <a:t> </a:t>
            </a:r>
          </a:p>
        </p:txBody>
      </p:sp>
      <p:sp>
        <p:nvSpPr>
          <p:cNvPr id="4" name="Title 1">
            <a:extLst>
              <a:ext uri="{FF2B5EF4-FFF2-40B4-BE49-F238E27FC236}">
                <a16:creationId xmlns:a16="http://schemas.microsoft.com/office/drawing/2014/main" id="{D3734BDD-03CB-A74D-AB96-BE363449F825}"/>
              </a:ext>
            </a:extLst>
          </p:cNvPr>
          <p:cNvSpPr txBox="1">
            <a:spLocks/>
          </p:cNvSpPr>
          <p:nvPr/>
        </p:nvSpPr>
        <p:spPr bwMode="gray">
          <a:xfrm>
            <a:off x="1945210" y="1242280"/>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Describe how restriction enzymes, ligase enzymes, polymerase enzymes and primers are used in DNA based biotechnology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288721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006A6C6F-75EE-A247-BD74-0073CD4C3541}"/>
              </a:ext>
            </a:extLst>
          </p:cNvPr>
          <p:cNvSpPr>
            <a:spLocks noGrp="1" noChangeArrowheads="1"/>
          </p:cNvSpPr>
          <p:nvPr>
            <p:ph type="title"/>
          </p:nvPr>
        </p:nvSpPr>
        <p:spPr>
          <a:xfrm>
            <a:off x="1676400" y="152400"/>
            <a:ext cx="3657600" cy="457200"/>
          </a:xfrm>
        </p:spPr>
        <p:txBody>
          <a:bodyPr/>
          <a:lstStyle/>
          <a:p>
            <a:pPr eaLnBrk="1" hangingPunct="1"/>
            <a:r>
              <a:rPr lang="en-US" altLang="en-US" sz="2400" b="1">
                <a:solidFill>
                  <a:schemeClr val="bg1"/>
                </a:solidFill>
                <a:cs typeface="Arial" panose="020B0604020202020204" pitchFamily="34" charset="0"/>
              </a:rPr>
              <a:t>Genetic engineering</a:t>
            </a:r>
          </a:p>
        </p:txBody>
      </p:sp>
      <p:sp>
        <p:nvSpPr>
          <p:cNvPr id="2" name="TextBox 1">
            <a:extLst>
              <a:ext uri="{FF2B5EF4-FFF2-40B4-BE49-F238E27FC236}">
                <a16:creationId xmlns:a16="http://schemas.microsoft.com/office/drawing/2014/main" id="{BA12398A-CF4F-B847-8327-F4E04F62ED2E}"/>
              </a:ext>
            </a:extLst>
          </p:cNvPr>
          <p:cNvSpPr txBox="1">
            <a:spLocks noChangeArrowheads="1"/>
          </p:cNvSpPr>
          <p:nvPr/>
        </p:nvSpPr>
        <p:spPr bwMode="auto">
          <a:xfrm>
            <a:off x="1981200" y="1676401"/>
            <a:ext cx="853229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ct val="100000"/>
              </a:lnSpc>
              <a:spcBef>
                <a:spcPct val="0"/>
              </a:spcBef>
              <a:spcAft>
                <a:spcPct val="0"/>
              </a:spcAft>
            </a:pPr>
            <a:r>
              <a:rPr lang="en-US" altLang="en-US" dirty="0">
                <a:solidFill>
                  <a:srgbClr val="000000"/>
                </a:solidFill>
              </a:rPr>
              <a:t>Restriction enzymes and ligase are used to produce recombinant DNA</a:t>
            </a:r>
          </a:p>
          <a:p>
            <a:pPr fontAlgn="base">
              <a:lnSpc>
                <a:spcPct val="100000"/>
              </a:lnSpc>
              <a:spcBef>
                <a:spcPct val="0"/>
              </a:spcBef>
              <a:spcAft>
                <a:spcPct val="0"/>
              </a:spcAft>
            </a:pPr>
            <a:endParaRPr lang="en-US" altLang="en-US" dirty="0">
              <a:solidFill>
                <a:srgbClr val="000000"/>
              </a:solidFill>
            </a:endParaRPr>
          </a:p>
          <a:p>
            <a:pPr fontAlgn="base">
              <a:lnSpc>
                <a:spcPct val="100000"/>
              </a:lnSpc>
              <a:spcBef>
                <a:spcPct val="0"/>
              </a:spcBef>
              <a:spcAft>
                <a:spcPct val="0"/>
              </a:spcAft>
            </a:pPr>
            <a:r>
              <a:rPr lang="en-US" altLang="en-US" dirty="0">
                <a:solidFill>
                  <a:srgbClr val="000000"/>
                </a:solidFill>
              </a:rPr>
              <a:t>Recombinant DNA technology </a:t>
            </a:r>
            <a:r>
              <a:rPr lang="en-US" altLang="en-US" dirty="0">
                <a:solidFill>
                  <a:srgbClr val="000000"/>
                </a:solidFill>
                <a:highlight>
                  <a:srgbClr val="FFFF00"/>
                </a:highlight>
              </a:rPr>
              <a:t>is the technology used to recombine DNA from </a:t>
            </a:r>
            <a:r>
              <a:rPr lang="en-US" altLang="en-US" dirty="0">
                <a:solidFill>
                  <a:srgbClr val="000000"/>
                </a:solidFill>
              </a:rPr>
              <a:t>different sources to modify the DNA sequence of an organism</a:t>
            </a:r>
          </a:p>
          <a:p>
            <a:pPr fontAlgn="base">
              <a:lnSpc>
                <a:spcPct val="100000"/>
              </a:lnSpc>
              <a:spcBef>
                <a:spcPct val="0"/>
              </a:spcBef>
              <a:spcAft>
                <a:spcPct val="0"/>
              </a:spcAft>
            </a:pPr>
            <a:endParaRPr lang="en-US" altLang="en-US" dirty="0">
              <a:solidFill>
                <a:srgbClr val="000000"/>
              </a:solidFill>
            </a:endParaRPr>
          </a:p>
          <a:p>
            <a:pPr fontAlgn="base">
              <a:lnSpc>
                <a:spcPct val="100000"/>
              </a:lnSpc>
              <a:spcBef>
                <a:spcPct val="0"/>
              </a:spcBef>
              <a:spcAft>
                <a:spcPct val="0"/>
              </a:spcAft>
            </a:pPr>
            <a:r>
              <a:rPr lang="en-US" altLang="en-US" dirty="0">
                <a:solidFill>
                  <a:srgbClr val="000000"/>
                </a:solidFill>
                <a:highlight>
                  <a:srgbClr val="FFFF00"/>
                </a:highlight>
              </a:rPr>
              <a:t>A Restriction enzyme </a:t>
            </a:r>
            <a:r>
              <a:rPr lang="en-US" altLang="en-US" dirty="0">
                <a:solidFill>
                  <a:srgbClr val="000000"/>
                </a:solidFill>
              </a:rPr>
              <a:t>is used to cut/isolate a target gene from a donor organism and the same restriction enzyme is used to cut the plasmid of a bacteria to produce sticky ends</a:t>
            </a:r>
          </a:p>
          <a:p>
            <a:pPr fontAlgn="base">
              <a:lnSpc>
                <a:spcPct val="100000"/>
              </a:lnSpc>
              <a:spcBef>
                <a:spcPct val="0"/>
              </a:spcBef>
              <a:spcAft>
                <a:spcPct val="0"/>
              </a:spcAft>
            </a:pPr>
            <a:endParaRPr lang="en-US" altLang="en-US" dirty="0">
              <a:solidFill>
                <a:srgbClr val="000000"/>
              </a:solidFill>
            </a:endParaRPr>
          </a:p>
          <a:p>
            <a:pPr fontAlgn="base">
              <a:lnSpc>
                <a:spcPct val="100000"/>
              </a:lnSpc>
              <a:spcBef>
                <a:spcPct val="0"/>
              </a:spcBef>
              <a:spcAft>
                <a:spcPct val="0"/>
              </a:spcAft>
            </a:pPr>
            <a:r>
              <a:rPr lang="en-US" altLang="en-US" dirty="0">
                <a:solidFill>
                  <a:srgbClr val="000000"/>
                </a:solidFill>
                <a:highlight>
                  <a:srgbClr val="FFFF00"/>
                </a:highlight>
              </a:rPr>
              <a:t>Ligase</a:t>
            </a:r>
            <a:r>
              <a:rPr lang="en-US" altLang="en-US" dirty="0">
                <a:solidFill>
                  <a:srgbClr val="000000"/>
                </a:solidFill>
              </a:rPr>
              <a:t> is used to bind the target gene to the plasmid DNA</a:t>
            </a:r>
          </a:p>
          <a:p>
            <a:pPr fontAlgn="base">
              <a:lnSpc>
                <a:spcPct val="100000"/>
              </a:lnSpc>
              <a:spcBef>
                <a:spcPct val="0"/>
              </a:spcBef>
              <a:spcAft>
                <a:spcPct val="0"/>
              </a:spcAft>
            </a:pPr>
            <a:endParaRPr lang="en-US" altLang="en-US" dirty="0">
              <a:solidFill>
                <a:srgbClr val="000000"/>
              </a:solidFill>
            </a:endParaRPr>
          </a:p>
          <a:p>
            <a:pPr fontAlgn="base">
              <a:lnSpc>
                <a:spcPct val="100000"/>
              </a:lnSpc>
              <a:spcBef>
                <a:spcPct val="0"/>
              </a:spcBef>
              <a:spcAft>
                <a:spcPct val="0"/>
              </a:spcAft>
            </a:pPr>
            <a:r>
              <a:rPr lang="en-US" altLang="en-US" dirty="0">
                <a:solidFill>
                  <a:srgbClr val="000000"/>
                </a:solidFill>
              </a:rPr>
              <a:t>Watch the simulation of how to make recombinant DNA</a:t>
            </a:r>
          </a:p>
          <a:p>
            <a:pPr fontAlgn="base">
              <a:lnSpc>
                <a:spcPct val="100000"/>
              </a:lnSpc>
              <a:spcBef>
                <a:spcPct val="0"/>
              </a:spcBef>
              <a:spcAft>
                <a:spcPct val="0"/>
              </a:spcAft>
            </a:pPr>
            <a:r>
              <a:rPr lang="en-US" altLang="en-US" dirty="0">
                <a:solidFill>
                  <a:srgbClr val="000000"/>
                </a:solidFill>
              </a:rPr>
              <a:t/>
            </a:r>
            <a:br>
              <a:rPr lang="en-US" altLang="en-US" dirty="0">
                <a:solidFill>
                  <a:srgbClr val="000000"/>
                </a:solidFill>
              </a:rPr>
            </a:br>
            <a:r>
              <a:rPr lang="en-US" altLang="en-US" dirty="0">
                <a:solidFill>
                  <a:srgbClr val="000000"/>
                </a:solidFill>
                <a:hlinkClick r:id="rId3"/>
              </a:rPr>
              <a:t>http://www.dnai.org/b/index.html</a:t>
            </a:r>
            <a:r>
              <a:rPr lang="en-US" altLang="en-US" dirty="0">
                <a:solidFill>
                  <a:srgbClr val="000000"/>
                </a:solidFill>
              </a:rPr>
              <a:t> </a:t>
            </a:r>
          </a:p>
          <a:p>
            <a:pPr fontAlgn="base">
              <a:lnSpc>
                <a:spcPct val="100000"/>
              </a:lnSpc>
              <a:spcBef>
                <a:spcPct val="0"/>
              </a:spcBef>
              <a:spcAft>
                <a:spcPct val="0"/>
              </a:spcAft>
            </a:pPr>
            <a:endParaRPr lang="en-US" altLang="en-US" b="1" dirty="0">
              <a:solidFill>
                <a:srgbClr val="000000"/>
              </a:solidFill>
            </a:endParaRPr>
          </a:p>
        </p:txBody>
      </p:sp>
      <p:sp>
        <p:nvSpPr>
          <p:cNvPr id="4" name="Title 1">
            <a:extLst>
              <a:ext uri="{FF2B5EF4-FFF2-40B4-BE49-F238E27FC236}">
                <a16:creationId xmlns:a16="http://schemas.microsoft.com/office/drawing/2014/main" id="{FCD63BFA-23DD-AC48-86F1-D0084C0C439E}"/>
              </a:ext>
            </a:extLst>
          </p:cNvPr>
          <p:cNvSpPr txBox="1">
            <a:spLocks/>
          </p:cNvSpPr>
          <p:nvPr/>
        </p:nvSpPr>
        <p:spPr bwMode="gray">
          <a:xfrm>
            <a:off x="1907110" y="990600"/>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3:</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Describe the role of restriction enzymes and ligase in recombinant DNA 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351042534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F0334B74-DEEC-DF48-A3E2-26B860647B8C}"/>
              </a:ext>
            </a:extLst>
          </p:cNvPr>
          <p:cNvSpPr txBox="1">
            <a:spLocks/>
          </p:cNvSpPr>
          <p:nvPr/>
        </p:nvSpPr>
        <p:spPr bwMode="gray">
          <a:xfrm>
            <a:off x="1676400" y="1524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ts val="2400"/>
              </a:lnSpc>
              <a:spcBef>
                <a:spcPct val="0"/>
              </a:spcBef>
              <a:spcAft>
                <a:spcPct val="0"/>
              </a:spcAft>
            </a:pPr>
            <a:r>
              <a:rPr lang="en-US" altLang="en-US" sz="2400" b="1">
                <a:solidFill>
                  <a:srgbClr val="FFFFFF"/>
                </a:solidFill>
              </a:rPr>
              <a:t>Genetic engineering techniques</a:t>
            </a:r>
          </a:p>
        </p:txBody>
      </p:sp>
      <p:sp>
        <p:nvSpPr>
          <p:cNvPr id="2" name="TextBox 1">
            <a:extLst>
              <a:ext uri="{FF2B5EF4-FFF2-40B4-BE49-F238E27FC236}">
                <a16:creationId xmlns:a16="http://schemas.microsoft.com/office/drawing/2014/main" id="{2FD8D69F-3544-344A-BFCC-CE046B866BD8}"/>
              </a:ext>
            </a:extLst>
          </p:cNvPr>
          <p:cNvSpPr txBox="1">
            <a:spLocks noChangeArrowheads="1"/>
          </p:cNvSpPr>
          <p:nvPr/>
        </p:nvSpPr>
        <p:spPr bwMode="auto">
          <a:xfrm>
            <a:off x="1792810" y="1066801"/>
            <a:ext cx="86063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ct val="100000"/>
              </a:lnSpc>
              <a:spcBef>
                <a:spcPct val="0"/>
              </a:spcBef>
              <a:spcAft>
                <a:spcPct val="0"/>
              </a:spcAft>
            </a:pPr>
            <a:r>
              <a:rPr lang="en-US" altLang="en-US" sz="2000" dirty="0">
                <a:solidFill>
                  <a:srgbClr val="000000"/>
                </a:solidFill>
              </a:rPr>
              <a:t>Now lets make recombinant DNA</a:t>
            </a:r>
          </a:p>
          <a:p>
            <a:pPr fontAlgn="base">
              <a:lnSpc>
                <a:spcPct val="100000"/>
              </a:lnSpc>
              <a:spcBef>
                <a:spcPct val="0"/>
              </a:spcBef>
              <a:spcAft>
                <a:spcPct val="0"/>
              </a:spcAft>
            </a:pPr>
            <a:endParaRPr lang="en-US" altLang="en-US" dirty="0">
              <a:solidFill>
                <a:srgbClr val="000000"/>
              </a:solidFill>
            </a:endParaRPr>
          </a:p>
          <a:p>
            <a:pPr fontAlgn="base">
              <a:lnSpc>
                <a:spcPct val="100000"/>
              </a:lnSpc>
              <a:spcBef>
                <a:spcPct val="0"/>
              </a:spcBef>
              <a:spcAft>
                <a:spcPct val="0"/>
              </a:spcAft>
            </a:pPr>
            <a:r>
              <a:rPr lang="en-US" altLang="en-US" dirty="0">
                <a:solidFill>
                  <a:srgbClr val="000000"/>
                </a:solidFill>
                <a:hlinkClick r:id="rId2"/>
              </a:rPr>
              <a:t>https://www.youtube.com/watch?v=0QwnR_JVCZc</a:t>
            </a:r>
            <a:r>
              <a:rPr lang="en-US" altLang="en-US" dirty="0">
                <a:solidFill>
                  <a:srgbClr val="000000"/>
                </a:solidFill>
              </a:rPr>
              <a:t> </a:t>
            </a:r>
          </a:p>
        </p:txBody>
      </p:sp>
    </p:spTree>
    <p:extLst>
      <p:ext uri="{BB962C8B-B14F-4D97-AF65-F5344CB8AC3E}">
        <p14:creationId xmlns:p14="http://schemas.microsoft.com/office/powerpoint/2010/main" val="35998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C52EE621-1010-9F45-95BF-A3B14D7FAC35}"/>
              </a:ext>
            </a:extLst>
          </p:cNvPr>
          <p:cNvPicPr>
            <a:picLocks noChangeAspect="1"/>
          </p:cNvPicPr>
          <p:nvPr/>
        </p:nvPicPr>
        <p:blipFill>
          <a:blip r:embed="rId2">
            <a:extLst>
              <a:ext uri="{28A0092B-C50C-407E-A947-70E740481C1C}">
                <a14:useLocalDpi xmlns:a14="http://schemas.microsoft.com/office/drawing/2010/main" val="0"/>
              </a:ext>
            </a:extLst>
          </a:blip>
          <a:srcRect l="5225" t="3429" r="3731"/>
          <a:stretch>
            <a:fillRect/>
          </a:stretch>
        </p:blipFill>
        <p:spPr bwMode="auto">
          <a:xfrm>
            <a:off x="3755088" y="1752600"/>
            <a:ext cx="671057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a:extLst>
              <a:ext uri="{FF2B5EF4-FFF2-40B4-BE49-F238E27FC236}">
                <a16:creationId xmlns:a16="http://schemas.microsoft.com/office/drawing/2014/main" id="{27257D6B-2F49-464A-B45F-BC7B3AF14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6342" y="2514600"/>
            <a:ext cx="21240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B985386A-C087-5B4E-9C46-31E76532DB77}"/>
              </a:ext>
            </a:extLst>
          </p:cNvPr>
          <p:cNvSpPr txBox="1">
            <a:spLocks/>
          </p:cNvSpPr>
          <p:nvPr/>
        </p:nvSpPr>
        <p:spPr bwMode="gray">
          <a:xfrm>
            <a:off x="1989814" y="1047520"/>
            <a:ext cx="870481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4:</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Label the diagram of recombinant DNA 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826505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D7B5E78-593C-554E-AE5A-FBD95B97D8D6}"/>
              </a:ext>
            </a:extLst>
          </p:cNvPr>
          <p:cNvSpPr>
            <a:spLocks noGrp="1" noChangeArrowheads="1"/>
          </p:cNvSpPr>
          <p:nvPr>
            <p:ph type="title"/>
          </p:nvPr>
        </p:nvSpPr>
        <p:spPr/>
        <p:txBody>
          <a:bodyPr/>
          <a:lstStyle/>
          <a:p>
            <a:r>
              <a:rPr lang="en-US" altLang="en-US"/>
              <a:t>Copying DNA</a:t>
            </a:r>
          </a:p>
        </p:txBody>
      </p:sp>
      <p:sp>
        <p:nvSpPr>
          <p:cNvPr id="3" name="Content Placeholder 2">
            <a:extLst>
              <a:ext uri="{FF2B5EF4-FFF2-40B4-BE49-F238E27FC236}">
                <a16:creationId xmlns:a16="http://schemas.microsoft.com/office/drawing/2014/main" id="{F0C164DB-AE73-AA48-ABEC-88A617152F18}"/>
              </a:ext>
            </a:extLst>
          </p:cNvPr>
          <p:cNvSpPr>
            <a:spLocks noGrp="1" noChangeArrowheads="1"/>
          </p:cNvSpPr>
          <p:nvPr>
            <p:ph idx="1"/>
          </p:nvPr>
        </p:nvSpPr>
        <p:spPr/>
        <p:txBody>
          <a:bodyPr/>
          <a:lstStyle/>
          <a:p>
            <a:pPr marL="0" indent="0"/>
            <a:r>
              <a:rPr lang="en-US" altLang="en-US" dirty="0"/>
              <a:t>Recombinant plasmids can be put into bacterial cells (e.g. </a:t>
            </a:r>
            <a:r>
              <a:rPr lang="en-US" altLang="en-US" i="1" dirty="0"/>
              <a:t>E. coli</a:t>
            </a:r>
            <a:r>
              <a:rPr lang="en-US" altLang="en-US" dirty="0"/>
              <a:t>) and the bacteria grown in culture. </a:t>
            </a:r>
          </a:p>
          <a:p>
            <a:pPr marL="0" indent="0"/>
            <a:endParaRPr lang="en-US" altLang="en-US" dirty="0"/>
          </a:p>
          <a:p>
            <a:pPr marL="0" indent="0"/>
            <a:r>
              <a:rPr lang="en-US" altLang="en-US" dirty="0"/>
              <a:t>This produces many copies, or </a:t>
            </a:r>
            <a:r>
              <a:rPr lang="en-US" altLang="en-US" b="1" dirty="0"/>
              <a:t>clones</a:t>
            </a:r>
            <a:r>
              <a:rPr lang="en-US" altLang="en-US" dirty="0"/>
              <a:t>, of the plasmid.</a:t>
            </a:r>
          </a:p>
          <a:p>
            <a:pPr marL="0" indent="0"/>
            <a:endParaRPr lang="en-US" altLang="en-US" dirty="0"/>
          </a:p>
          <a:p>
            <a:pPr marL="0" indent="0"/>
            <a:r>
              <a:rPr lang="en-US" altLang="en-US" dirty="0"/>
              <a:t>The bacterial cells can be burst open, or </a:t>
            </a:r>
            <a:r>
              <a:rPr lang="en-US" altLang="en-US" b="1" dirty="0"/>
              <a:t>lysed</a:t>
            </a:r>
            <a:r>
              <a:rPr lang="en-US" altLang="en-US" dirty="0"/>
              <a:t>, and the plasmid DNA extracted for the next part of the process.</a:t>
            </a:r>
          </a:p>
          <a:p>
            <a:pPr marL="0" indent="0"/>
            <a:endParaRPr lang="en-US" altLang="en-US" dirty="0"/>
          </a:p>
          <a:p>
            <a:pPr marL="0" indent="0"/>
            <a:r>
              <a:rPr lang="en-US" altLang="en-US" dirty="0"/>
              <a:t>This is discussed in more detail later.</a:t>
            </a:r>
          </a:p>
          <a:p>
            <a:pPr marL="0" indent="0"/>
            <a:endParaRPr lang="en-US" altLang="en-US" dirty="0"/>
          </a:p>
          <a:p>
            <a:pPr marL="0" indent="0"/>
            <a:r>
              <a:rPr lang="en-US" altLang="en-US" dirty="0"/>
              <a:t>Another way to copy DNA or amplify DNA is to use PCR</a:t>
            </a:r>
          </a:p>
        </p:txBody>
      </p:sp>
      <p:sp>
        <p:nvSpPr>
          <p:cNvPr id="28675" name="Title 1">
            <a:extLst>
              <a:ext uri="{FF2B5EF4-FFF2-40B4-BE49-F238E27FC236}">
                <a16:creationId xmlns:a16="http://schemas.microsoft.com/office/drawing/2014/main" id="{C9FBEA30-5553-3E4A-9EAF-E68BCE3E0F51}"/>
              </a:ext>
            </a:extLst>
          </p:cNvPr>
          <p:cNvSpPr txBox="1">
            <a:spLocks/>
          </p:cNvSpPr>
          <p:nvPr/>
        </p:nvSpPr>
        <p:spPr bwMode="gray">
          <a:xfrm>
            <a:off x="1676400" y="1524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ts val="2400"/>
              </a:lnSpc>
              <a:spcBef>
                <a:spcPct val="0"/>
              </a:spcBef>
              <a:spcAft>
                <a:spcPct val="0"/>
              </a:spcAft>
            </a:pPr>
            <a:r>
              <a:rPr lang="en-US" altLang="en-US" sz="2400" b="1">
                <a:solidFill>
                  <a:srgbClr val="FFFFFF"/>
                </a:solidFill>
              </a:rPr>
              <a:t>Genetic engineering techniques</a:t>
            </a:r>
          </a:p>
        </p:txBody>
      </p:sp>
    </p:spTree>
    <p:extLst>
      <p:ext uri="{BB962C8B-B14F-4D97-AF65-F5344CB8AC3E}">
        <p14:creationId xmlns:p14="http://schemas.microsoft.com/office/powerpoint/2010/main" val="4196336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67A18496-503B-234C-9B0C-9F8FE6A369B5}"/>
              </a:ext>
            </a:extLst>
          </p:cNvPr>
          <p:cNvSpPr>
            <a:spLocks noGrp="1" noChangeArrowheads="1"/>
          </p:cNvSpPr>
          <p:nvPr>
            <p:ph type="title"/>
          </p:nvPr>
        </p:nvSpPr>
        <p:spPr/>
        <p:txBody>
          <a:bodyPr/>
          <a:lstStyle/>
          <a:p>
            <a:r>
              <a:rPr lang="en-US" altLang="en-US" dirty="0"/>
              <a:t>Copying DNA or amplifying DNA</a:t>
            </a:r>
          </a:p>
        </p:txBody>
      </p:sp>
      <p:sp>
        <p:nvSpPr>
          <p:cNvPr id="3" name="Content Placeholder 2">
            <a:extLst>
              <a:ext uri="{FF2B5EF4-FFF2-40B4-BE49-F238E27FC236}">
                <a16:creationId xmlns:a16="http://schemas.microsoft.com/office/drawing/2014/main" id="{6F340937-7EC8-ED4F-AC40-28729C38CEA5}"/>
              </a:ext>
            </a:extLst>
          </p:cNvPr>
          <p:cNvSpPr>
            <a:spLocks noGrp="1" noChangeArrowheads="1"/>
          </p:cNvSpPr>
          <p:nvPr>
            <p:ph idx="1"/>
          </p:nvPr>
        </p:nvSpPr>
        <p:spPr/>
        <p:txBody>
          <a:bodyPr/>
          <a:lstStyle/>
          <a:p>
            <a:pPr marL="0" indent="0"/>
            <a:r>
              <a:rPr lang="en-US" altLang="en-US" dirty="0"/>
              <a:t>Another method of making many copies of a DNA fragment is by the</a:t>
            </a:r>
            <a:r>
              <a:rPr lang="en-US" altLang="en-US" b="1" dirty="0"/>
              <a:t> </a:t>
            </a:r>
            <a:r>
              <a:rPr lang="en-US" altLang="en-US" b="1" i="1" dirty="0"/>
              <a:t>Taq</a:t>
            </a:r>
            <a:r>
              <a:rPr lang="en-US" altLang="en-US" b="1" dirty="0"/>
              <a:t> polymerase chain reaction (PCR)</a:t>
            </a:r>
            <a:r>
              <a:rPr lang="en-US" altLang="en-US" dirty="0"/>
              <a:t>.</a:t>
            </a:r>
          </a:p>
          <a:p>
            <a:pPr marL="0" indent="0"/>
            <a:endParaRPr lang="en-US" altLang="en-US" dirty="0"/>
          </a:p>
          <a:p>
            <a:pPr marL="0" indent="0"/>
            <a:r>
              <a:rPr lang="en-US" altLang="en-US" dirty="0"/>
              <a:t>This is essentially DNA replication </a:t>
            </a:r>
            <a:r>
              <a:rPr lang="en-US" altLang="en-US" i="1" dirty="0"/>
              <a:t>in vitro</a:t>
            </a:r>
            <a:r>
              <a:rPr lang="en-US" altLang="en-US" dirty="0"/>
              <a:t>, or in a test tube. It uses free nucleotides, a template strand of DNA and DNA polymerase. </a:t>
            </a:r>
          </a:p>
          <a:p>
            <a:pPr marL="0" indent="0"/>
            <a:endParaRPr lang="en-US" altLang="en-US" dirty="0"/>
          </a:p>
          <a:p>
            <a:pPr marL="0" indent="0"/>
            <a:r>
              <a:rPr lang="en-US" altLang="en-US" dirty="0"/>
              <a:t>Other components include a buffer that produces the conditions for the polymerase to work effectively, and </a:t>
            </a:r>
            <a:r>
              <a:rPr lang="en-US" altLang="en-US" b="1" dirty="0"/>
              <a:t>primers</a:t>
            </a:r>
            <a:r>
              <a:rPr lang="en-US" altLang="en-US" dirty="0"/>
              <a:t>.</a:t>
            </a:r>
          </a:p>
          <a:p>
            <a:pPr marL="0" indent="0"/>
            <a:endParaRPr lang="en-US" altLang="en-US" dirty="0"/>
          </a:p>
          <a:p>
            <a:pPr marL="0" indent="0"/>
            <a:r>
              <a:rPr lang="en-US" altLang="en-US" dirty="0"/>
              <a:t>Primers are short (~20bp) single stranded DNA fragments that bind to the 5’ end of the template. They are necessary because DNA polymerase can only extend an existing strand of DNA.</a:t>
            </a:r>
          </a:p>
        </p:txBody>
      </p:sp>
      <p:sp>
        <p:nvSpPr>
          <p:cNvPr id="29699" name="Title 1">
            <a:extLst>
              <a:ext uri="{FF2B5EF4-FFF2-40B4-BE49-F238E27FC236}">
                <a16:creationId xmlns:a16="http://schemas.microsoft.com/office/drawing/2014/main" id="{BBE6D4A2-B24C-C245-8E76-3892ACBCC068}"/>
              </a:ext>
            </a:extLst>
          </p:cNvPr>
          <p:cNvSpPr txBox="1">
            <a:spLocks/>
          </p:cNvSpPr>
          <p:nvPr/>
        </p:nvSpPr>
        <p:spPr bwMode="gray">
          <a:xfrm>
            <a:off x="1676400" y="1524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ts val="2400"/>
              </a:lnSpc>
              <a:spcBef>
                <a:spcPct val="0"/>
              </a:spcBef>
              <a:spcAft>
                <a:spcPct val="0"/>
              </a:spcAft>
            </a:pPr>
            <a:r>
              <a:rPr lang="en-US" altLang="en-US" sz="2400" b="1">
                <a:solidFill>
                  <a:srgbClr val="FFFFFF"/>
                </a:solidFill>
              </a:rPr>
              <a:t>Genetic engineering techniques</a:t>
            </a:r>
          </a:p>
        </p:txBody>
      </p:sp>
    </p:spTree>
    <p:extLst>
      <p:ext uri="{BB962C8B-B14F-4D97-AF65-F5344CB8AC3E}">
        <p14:creationId xmlns:p14="http://schemas.microsoft.com/office/powerpoint/2010/main" val="3370985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a:extLst>
              <a:ext uri="{FF2B5EF4-FFF2-40B4-BE49-F238E27FC236}">
                <a16:creationId xmlns:a16="http://schemas.microsoft.com/office/drawing/2014/main" id="{297065E2-B2AD-8043-976A-C5A85819D1B1}"/>
              </a:ext>
            </a:extLst>
          </p:cNvPr>
          <p:cNvGrpSpPr>
            <a:grpSpLocks/>
          </p:cNvGrpSpPr>
          <p:nvPr/>
        </p:nvGrpSpPr>
        <p:grpSpPr bwMode="auto">
          <a:xfrm>
            <a:off x="2209800" y="1371600"/>
            <a:ext cx="7600950" cy="2971800"/>
            <a:chOff x="933450" y="4648200"/>
            <a:chExt cx="7600950" cy="1511300"/>
          </a:xfrm>
        </p:grpSpPr>
        <p:sp>
          <p:nvSpPr>
            <p:cNvPr id="9" name="Text Box 3">
              <a:extLst>
                <a:ext uri="{FF2B5EF4-FFF2-40B4-BE49-F238E27FC236}">
                  <a16:creationId xmlns:a16="http://schemas.microsoft.com/office/drawing/2014/main" id="{0F925F13-4444-154E-8A0B-CF877136F395}"/>
                </a:ext>
              </a:extLst>
            </p:cNvPr>
            <p:cNvSpPr txBox="1"/>
            <p:nvPr/>
          </p:nvSpPr>
          <p:spPr bwMode="auto">
            <a:xfrm>
              <a:off x="933450" y="4648200"/>
              <a:ext cx="7600950" cy="1511300"/>
            </a:xfrm>
            <a:prstGeom prst="rect">
              <a:avLst/>
            </a:prstGeom>
            <a:solidFill>
              <a:schemeClr val="bg1">
                <a:lumMod val="85000"/>
              </a:schemeClr>
            </a:solidFill>
            <a:ln w="6350">
              <a:solidFill>
                <a:prstClr val="black"/>
              </a:solidFill>
            </a:ln>
          </p:spPr>
          <p:txBody>
            <a:bodyPr/>
            <a:lstStyle/>
            <a:p>
              <a:pPr eaLnBrk="0" fontAlgn="base" hangingPunct="0">
                <a:spcBef>
                  <a:spcPct val="0"/>
                </a:spcBef>
                <a:spcAft>
                  <a:spcPct val="0"/>
                </a:spcAft>
                <a:defRPr/>
              </a:pPr>
              <a:r>
                <a:rPr lang="en-AU" sz="24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p:txBody>
        </p:sp>
        <p:grpSp>
          <p:nvGrpSpPr>
            <p:cNvPr id="18435" name="Group 5">
              <a:extLst>
                <a:ext uri="{FF2B5EF4-FFF2-40B4-BE49-F238E27FC236}">
                  <a16:creationId xmlns:a16="http://schemas.microsoft.com/office/drawing/2014/main" id="{3AB736E0-4D35-E74C-9B3B-BEB83A428FB8}"/>
                </a:ext>
              </a:extLst>
            </p:cNvPr>
            <p:cNvGrpSpPr>
              <a:grpSpLocks/>
            </p:cNvGrpSpPr>
            <p:nvPr/>
          </p:nvGrpSpPr>
          <p:grpSpPr bwMode="auto">
            <a:xfrm>
              <a:off x="962660" y="4825672"/>
              <a:ext cx="1730658" cy="1037461"/>
              <a:chOff x="962660" y="4825672"/>
              <a:chExt cx="1730658" cy="1037461"/>
            </a:xfrm>
          </p:grpSpPr>
          <p:sp>
            <p:nvSpPr>
              <p:cNvPr id="7" name="Text Box 4">
                <a:extLst>
                  <a:ext uri="{FF2B5EF4-FFF2-40B4-BE49-F238E27FC236}">
                    <a16:creationId xmlns:a16="http://schemas.microsoft.com/office/drawing/2014/main" id="{807E81FE-3CAC-7147-8403-8E8AA5848C3A}"/>
                  </a:ext>
                </a:extLst>
              </p:cNvPr>
              <p:cNvSpPr txBox="1"/>
              <p:nvPr/>
            </p:nvSpPr>
            <p:spPr>
              <a:xfrm>
                <a:off x="962660" y="5471836"/>
                <a:ext cx="1713931" cy="391297"/>
              </a:xfrm>
              <a:prstGeom prst="rect">
                <a:avLst/>
              </a:prstGeom>
              <a:noFill/>
              <a:ln>
                <a:noFill/>
              </a:ln>
            </p:spPr>
            <p:txBody>
              <a:bodyPr wrap="none">
                <a:spAutoFit/>
              </a:bodyPr>
              <a:lstStyle/>
              <a:p>
                <a:pPr eaLnBrk="0" fontAlgn="base" hangingPunct="0">
                  <a:spcBef>
                    <a:spcPct val="0"/>
                  </a:spcBef>
                  <a:spcAft>
                    <a:spcPct val="0"/>
                  </a:spcAft>
                  <a:defRPr/>
                </a:pPr>
                <a:r>
                  <a:rPr lang="en-AU" sz="22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Essential</a:t>
                </a:r>
                <a:endParaRPr lang="en-AU" sz="2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r>
                  <a:rPr lang="en-AU" sz="22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Question:</a:t>
                </a:r>
                <a:endParaRPr lang="en-AU" sz="2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31">
                <a:extLst>
                  <a:ext uri="{FF2B5EF4-FFF2-40B4-BE49-F238E27FC236}">
                    <a16:creationId xmlns:a16="http://schemas.microsoft.com/office/drawing/2014/main" id="{AD455624-9763-B845-B2B3-08F2E4AC0927}"/>
                  </a:ext>
                </a:extLst>
              </p:cNvPr>
              <p:cNvSpPr txBox="1"/>
              <p:nvPr/>
            </p:nvSpPr>
            <p:spPr>
              <a:xfrm>
                <a:off x="979387" y="4825672"/>
                <a:ext cx="1713931" cy="219126"/>
              </a:xfrm>
              <a:prstGeom prst="rect">
                <a:avLst/>
              </a:prstGeom>
              <a:noFill/>
              <a:ln>
                <a:noFill/>
              </a:ln>
            </p:spPr>
            <p:txBody>
              <a:bodyPr wrap="none">
                <a:spAutoFit/>
              </a:bodyPr>
              <a:lstStyle/>
              <a:p>
                <a:pPr eaLnBrk="0" fontAlgn="base" hangingPunct="0">
                  <a:spcBef>
                    <a:spcPct val="0"/>
                  </a:spcBef>
                  <a:spcAft>
                    <a:spcPct val="0"/>
                  </a:spcAft>
                  <a:defRPr/>
                </a:pPr>
                <a:r>
                  <a:rPr lang="en-AU" sz="2200" b="1" dirty="0">
                    <a:ln w="10160" cap="flat" cmpd="sng" algn="ctr">
                      <a:solidFill>
                        <a:srgbClr val="5B9BD5"/>
                      </a:solidFill>
                      <a:prstDash val="solid"/>
                      <a:round/>
                    </a:ln>
                    <a:solidFill>
                      <a:srgbClr val="FFFFFF"/>
                    </a:solid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Syllabus:</a:t>
                </a:r>
                <a:endParaRPr lang="en-AU" sz="2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15" name="Text Box 27">
            <a:extLst>
              <a:ext uri="{FF2B5EF4-FFF2-40B4-BE49-F238E27FC236}">
                <a16:creationId xmlns:a16="http://schemas.microsoft.com/office/drawing/2014/main" id="{88847F8D-735F-1C4F-A76F-B194FAC93F90}"/>
              </a:ext>
            </a:extLst>
          </p:cNvPr>
          <p:cNvSpPr txBox="1">
            <a:spLocks noChangeArrowheads="1"/>
          </p:cNvSpPr>
          <p:nvPr/>
        </p:nvSpPr>
        <p:spPr bwMode="auto">
          <a:xfrm>
            <a:off x="4013331" y="1653300"/>
            <a:ext cx="5774341" cy="162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AU" sz="2000" dirty="0">
                <a:solidFill>
                  <a:srgbClr val="000000"/>
                </a:solidFill>
                <a:latin typeface="Arial"/>
              </a:rPr>
              <a:t>Recombinant DNA technology and DNA identification technologies are applied in agriculture and environmental </a:t>
            </a:r>
            <a:r>
              <a:rPr lang="en-AU" sz="2000" dirty="0">
                <a:solidFill>
                  <a:srgbClr val="000000"/>
                </a:solidFill>
                <a:latin typeface="Arial"/>
              </a:rPr>
              <a:t>conservation</a:t>
            </a:r>
          </a:p>
          <a:p>
            <a:pPr fontAlgn="base">
              <a:spcBef>
                <a:spcPct val="0"/>
              </a:spcBef>
              <a:spcAft>
                <a:spcPct val="0"/>
              </a:spcAft>
            </a:pPr>
            <a:endParaRPr lang="en-AU" sz="2000" dirty="0">
              <a:solidFill>
                <a:srgbClr val="000000"/>
              </a:solidFill>
              <a:latin typeface="Arial"/>
            </a:endParaRPr>
          </a:p>
          <a:p>
            <a:pPr fontAlgn="base">
              <a:spcBef>
                <a:spcPct val="0"/>
              </a:spcBef>
              <a:spcAft>
                <a:spcPct val="0"/>
              </a:spcAft>
            </a:pPr>
            <a:endParaRPr lang="en-AU" sz="2000" dirty="0">
              <a:solidFill>
                <a:srgbClr val="000000"/>
              </a:solidFill>
              <a:latin typeface="Arial"/>
            </a:endParaRPr>
          </a:p>
          <a:p>
            <a:pPr fontAlgn="base">
              <a:spcBef>
                <a:spcPct val="0"/>
              </a:spcBef>
              <a:spcAft>
                <a:spcPct val="0"/>
              </a:spcAft>
            </a:pPr>
            <a:r>
              <a:rPr lang="en-AU" alt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Describe how recombinant DNA is created and the tools used in this process</a:t>
            </a:r>
            <a:endParaRPr lang="en-AU" alt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1803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708352"/>
            <a:ext cx="8191500" cy="4185981"/>
          </a:xfrm>
        </p:spPr>
        <p:txBody>
          <a:bodyPr>
            <a:normAutofit/>
          </a:bodyPr>
          <a:lstStyle/>
          <a:p>
            <a:pPr marL="0" indent="0">
              <a:spcAft>
                <a:spcPts val="600"/>
              </a:spcAft>
            </a:pPr>
            <a:r>
              <a:rPr lang="en-US" altLang="en-US" sz="2000" dirty="0"/>
              <a:t>The polymerase chain reaction (PCR) relies on cycles of temperature. The cycle is repeated numerous times</a:t>
            </a:r>
            <a:endParaRPr lang="en-US" sz="2000" dirty="0"/>
          </a:p>
          <a:p>
            <a:pPr marL="0" indent="0">
              <a:spcAft>
                <a:spcPts val="600"/>
              </a:spcAft>
            </a:pPr>
            <a:r>
              <a:rPr lang="en-US" sz="2000" dirty="0"/>
              <a:t>Uses </a:t>
            </a:r>
            <a:r>
              <a:rPr lang="en-US" sz="2000" dirty="0"/>
              <a:t>the enzyme DNA Polymerase to reproduce large amounts of particular genes </a:t>
            </a:r>
            <a:r>
              <a:rPr lang="en-US" sz="2000" i="1" dirty="0"/>
              <a:t>in vitro</a:t>
            </a:r>
          </a:p>
          <a:p>
            <a:pPr marL="0" indent="0">
              <a:spcAft>
                <a:spcPts val="600"/>
              </a:spcAft>
            </a:pPr>
            <a:r>
              <a:rPr lang="en-US" sz="2000" dirty="0"/>
              <a:t>Typically the goal of PCR is to make enough of the target DNA region so it can be </a:t>
            </a:r>
            <a:r>
              <a:rPr lang="en-US" sz="2000" dirty="0" err="1"/>
              <a:t>analysed</a:t>
            </a:r>
            <a:r>
              <a:rPr lang="en-US" sz="2000" dirty="0"/>
              <a:t> or used in some other way </a:t>
            </a:r>
          </a:p>
          <a:p>
            <a:pPr>
              <a:spcAft>
                <a:spcPts val="600"/>
              </a:spcAft>
            </a:pPr>
            <a:r>
              <a:rPr lang="en-US" sz="2000" dirty="0"/>
              <a:t>For example:</a:t>
            </a:r>
          </a:p>
          <a:p>
            <a:pPr lvl="1">
              <a:spcAft>
                <a:spcPts val="600"/>
              </a:spcAft>
            </a:pPr>
            <a:r>
              <a:rPr lang="en-US" sz="2000" dirty="0"/>
              <a:t>DNA amplified by PCR can be sequenced (DNA sequencing)</a:t>
            </a:r>
          </a:p>
          <a:p>
            <a:pPr lvl="1">
              <a:spcAft>
                <a:spcPts val="600"/>
              </a:spcAft>
            </a:pPr>
            <a:r>
              <a:rPr lang="en-US" sz="2000" dirty="0" err="1"/>
              <a:t>Visualised</a:t>
            </a:r>
            <a:r>
              <a:rPr lang="en-US" sz="2000" dirty="0"/>
              <a:t> by gel electrophoresis for DNA profiling</a:t>
            </a:r>
          </a:p>
          <a:p>
            <a:pPr lvl="1">
              <a:spcAft>
                <a:spcPts val="600"/>
              </a:spcAft>
            </a:pPr>
            <a:r>
              <a:rPr lang="en-US" sz="2000" dirty="0"/>
              <a:t>Or inserted into a plasmid (Recombinant DNA)</a:t>
            </a:r>
          </a:p>
        </p:txBody>
      </p:sp>
      <p:sp>
        <p:nvSpPr>
          <p:cNvPr id="5" name="Title 1">
            <a:extLst>
              <a:ext uri="{FF2B5EF4-FFF2-40B4-BE49-F238E27FC236}">
                <a16:creationId xmlns:a16="http://schemas.microsoft.com/office/drawing/2014/main" id="{A099EFA4-02C3-C645-9535-A37D22C17398}"/>
              </a:ext>
            </a:extLst>
          </p:cNvPr>
          <p:cNvSpPr txBox="1">
            <a:spLocks/>
          </p:cNvSpPr>
          <p:nvPr/>
        </p:nvSpPr>
        <p:spPr bwMode="gray">
          <a:xfrm>
            <a:off x="1989814" y="1047520"/>
            <a:ext cx="870481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a:t>
            </a: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5:</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State the main function of PCR  </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4085973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099EFA4-02C3-C645-9535-A37D22C17398}"/>
              </a:ext>
            </a:extLst>
          </p:cNvPr>
          <p:cNvSpPr txBox="1">
            <a:spLocks/>
          </p:cNvSpPr>
          <p:nvPr/>
        </p:nvSpPr>
        <p:spPr bwMode="gray">
          <a:xfrm>
            <a:off x="1686560" y="969380"/>
            <a:ext cx="89067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a:t>
            </a: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6:</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List the phases of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PCR and state the temperatures experienced during each phase</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grpSp>
        <p:nvGrpSpPr>
          <p:cNvPr id="11" name="Group 10"/>
          <p:cNvGrpSpPr/>
          <p:nvPr/>
        </p:nvGrpSpPr>
        <p:grpSpPr>
          <a:xfrm>
            <a:off x="2438400" y="1312280"/>
            <a:ext cx="7467600" cy="5121656"/>
            <a:chOff x="914400" y="914400"/>
            <a:chExt cx="7467600" cy="5121656"/>
          </a:xfrm>
        </p:grpSpPr>
        <p:grpSp>
          <p:nvGrpSpPr>
            <p:cNvPr id="6" name="Group 5"/>
            <p:cNvGrpSpPr/>
            <p:nvPr/>
          </p:nvGrpSpPr>
          <p:grpSpPr>
            <a:xfrm>
              <a:off x="914400" y="914400"/>
              <a:ext cx="7467600" cy="5121656"/>
              <a:chOff x="923405" y="533400"/>
              <a:chExt cx="7467600" cy="5121656"/>
            </a:xfrm>
          </p:grpSpPr>
          <p:graphicFrame>
            <p:nvGraphicFramePr>
              <p:cNvPr id="7" name="Diagram 6">
                <a:extLst>
                  <a:ext uri="{FF2B5EF4-FFF2-40B4-BE49-F238E27FC236}">
                    <a16:creationId xmlns:a16="http://schemas.microsoft.com/office/drawing/2014/main" id="{76FEDC4F-6A07-DB4A-89B4-F89D9C25A035}"/>
                  </a:ext>
                </a:extLst>
              </p:cNvPr>
              <p:cNvGraphicFramePr/>
              <p:nvPr>
                <p:extLst/>
              </p:nvPr>
            </p:nvGraphicFramePr>
            <p:xfrm>
              <a:off x="923405" y="533400"/>
              <a:ext cx="7467600" cy="462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rved Left Arrow 7">
                <a:extLst>
                  <a:ext uri="{FF2B5EF4-FFF2-40B4-BE49-F238E27FC236}">
                    <a16:creationId xmlns:a16="http://schemas.microsoft.com/office/drawing/2014/main" id="{14924CAA-D4B6-A147-8EF0-DC170437EAE8}"/>
                  </a:ext>
                </a:extLst>
              </p:cNvPr>
              <p:cNvSpPr/>
              <p:nvPr/>
            </p:nvSpPr>
            <p:spPr bwMode="auto">
              <a:xfrm rot="5400000">
                <a:off x="3424993" y="1688650"/>
                <a:ext cx="2065413" cy="5867400"/>
              </a:xfrm>
              <a:prstGeom prst="curvedLeftArrow">
                <a:avLst/>
              </a:prstGeom>
              <a:solidFill>
                <a:schemeClr val="accent5"/>
              </a:solidFill>
              <a:ln w="1905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a:solidFill>
                    <a:srgbClr val="000000"/>
                  </a:solidFill>
                  <a:latin typeface="Arial" charset="0"/>
                  <a:ea typeface="MS PGothic" panose="020B0600070205080204" pitchFamily="34" charset="-128"/>
                </a:endParaRPr>
              </a:p>
            </p:txBody>
          </p:sp>
        </p:grpSp>
        <p:sp>
          <p:nvSpPr>
            <p:cNvPr id="4" name="TextBox 3"/>
            <p:cNvSpPr txBox="1"/>
            <p:nvPr/>
          </p:nvSpPr>
          <p:spPr>
            <a:xfrm>
              <a:off x="1369232" y="2164228"/>
              <a:ext cx="1066800" cy="369332"/>
            </a:xfrm>
            <a:prstGeom prst="rect">
              <a:avLst/>
            </a:prstGeom>
            <a:noFill/>
            <a:ln>
              <a:solidFill>
                <a:schemeClr val="accent4"/>
              </a:solidFill>
            </a:ln>
          </p:spPr>
          <p:txBody>
            <a:bodyPr wrap="square" rtlCol="0">
              <a:spAutoFit/>
            </a:bodyPr>
            <a:lstStyle/>
            <a:p>
              <a:pPr algn="ctr" eaLnBrk="0" fontAlgn="base" hangingPunct="0">
                <a:spcBef>
                  <a:spcPct val="0"/>
                </a:spcBef>
                <a:spcAft>
                  <a:spcPct val="0"/>
                </a:spcAft>
              </a:pPr>
              <a:r>
                <a:rPr lang="en-AU" b="1" dirty="0">
                  <a:solidFill>
                    <a:srgbClr val="000000"/>
                  </a:solidFill>
                  <a:latin typeface="Arial" panose="020B0604020202020204" pitchFamily="34" charset="0"/>
                  <a:ea typeface="MS PGothic" panose="020B0600070205080204" pitchFamily="34" charset="-128"/>
                </a:rPr>
                <a:t>1</a:t>
              </a:r>
              <a:endParaRPr lang="en-AU" b="1" dirty="0">
                <a:solidFill>
                  <a:srgbClr val="000000"/>
                </a:solidFill>
                <a:latin typeface="Arial" panose="020B0604020202020204" pitchFamily="34" charset="0"/>
                <a:ea typeface="MS PGothic" panose="020B0600070205080204" pitchFamily="34" charset="-128"/>
              </a:endParaRPr>
            </a:p>
          </p:txBody>
        </p:sp>
        <p:sp>
          <p:nvSpPr>
            <p:cNvPr id="9" name="TextBox 8"/>
            <p:cNvSpPr txBox="1"/>
            <p:nvPr/>
          </p:nvSpPr>
          <p:spPr>
            <a:xfrm>
              <a:off x="4114800" y="2164228"/>
              <a:ext cx="1066800" cy="369332"/>
            </a:xfrm>
            <a:prstGeom prst="rect">
              <a:avLst/>
            </a:prstGeom>
            <a:noFill/>
            <a:ln>
              <a:solidFill>
                <a:schemeClr val="accent4"/>
              </a:solidFill>
            </a:ln>
          </p:spPr>
          <p:txBody>
            <a:bodyPr wrap="square" rtlCol="0">
              <a:spAutoFit/>
            </a:bodyPr>
            <a:lstStyle/>
            <a:p>
              <a:pPr algn="ctr" eaLnBrk="0" fontAlgn="base" hangingPunct="0">
                <a:spcBef>
                  <a:spcPct val="0"/>
                </a:spcBef>
                <a:spcAft>
                  <a:spcPct val="0"/>
                </a:spcAft>
              </a:pPr>
              <a:r>
                <a:rPr lang="en-AU" b="1" dirty="0">
                  <a:solidFill>
                    <a:srgbClr val="000000"/>
                  </a:solidFill>
                  <a:latin typeface="Arial" panose="020B0604020202020204" pitchFamily="34" charset="0"/>
                  <a:ea typeface="MS PGothic" panose="020B0600070205080204" pitchFamily="34" charset="-128"/>
                </a:rPr>
                <a:t>2</a:t>
              </a:r>
            </a:p>
          </p:txBody>
        </p:sp>
        <p:sp>
          <p:nvSpPr>
            <p:cNvPr id="10" name="TextBox 9"/>
            <p:cNvSpPr txBox="1"/>
            <p:nvPr/>
          </p:nvSpPr>
          <p:spPr>
            <a:xfrm>
              <a:off x="6848995" y="2176022"/>
              <a:ext cx="1066800" cy="369332"/>
            </a:xfrm>
            <a:prstGeom prst="rect">
              <a:avLst/>
            </a:prstGeom>
            <a:noFill/>
            <a:ln>
              <a:solidFill>
                <a:schemeClr val="accent4"/>
              </a:solidFill>
            </a:ln>
          </p:spPr>
          <p:txBody>
            <a:bodyPr wrap="square" rtlCol="0">
              <a:spAutoFit/>
            </a:bodyPr>
            <a:lstStyle/>
            <a:p>
              <a:pPr algn="ctr" eaLnBrk="0" fontAlgn="base" hangingPunct="0">
                <a:spcBef>
                  <a:spcPct val="0"/>
                </a:spcBef>
                <a:spcAft>
                  <a:spcPct val="0"/>
                </a:spcAft>
              </a:pPr>
              <a:r>
                <a:rPr lang="en-AU" b="1" dirty="0">
                  <a:solidFill>
                    <a:srgbClr val="000000"/>
                  </a:solidFill>
                  <a:latin typeface="Arial" panose="020B0604020202020204" pitchFamily="34" charset="0"/>
                  <a:ea typeface="MS PGothic" panose="020B0600070205080204" pitchFamily="34" charset="-128"/>
                </a:rPr>
                <a:t>3</a:t>
              </a:r>
            </a:p>
          </p:txBody>
        </p:sp>
      </p:grpSp>
      <p:sp>
        <p:nvSpPr>
          <p:cNvPr id="12" name="TextBox 11">
            <a:extLst>
              <a:ext uri="{FF2B5EF4-FFF2-40B4-BE49-F238E27FC236}">
                <a16:creationId xmlns:a16="http://schemas.microsoft.com/office/drawing/2014/main" id="{4CC9EA1D-2E50-6A42-A5D5-4371B37E82CF}"/>
              </a:ext>
            </a:extLst>
          </p:cNvPr>
          <p:cNvSpPr txBox="1"/>
          <p:nvPr/>
        </p:nvSpPr>
        <p:spPr>
          <a:xfrm>
            <a:off x="4419600" y="4392408"/>
            <a:ext cx="3753252" cy="1089529"/>
          </a:xfrm>
          <a:prstGeom prst="rect">
            <a:avLst/>
          </a:prstGeom>
          <a:noFill/>
        </p:spPr>
        <p:txBody>
          <a:bodyPr wrap="square">
            <a:spAutoFit/>
          </a:bodyPr>
          <a:lstStyle/>
          <a:p>
            <a:pPr eaLnBrk="0" fontAlgn="base" hangingPunct="0">
              <a:lnSpc>
                <a:spcPct val="120000"/>
              </a:lnSpc>
              <a:spcBef>
                <a:spcPct val="0"/>
              </a:spcBef>
              <a:spcAft>
                <a:spcPct val="0"/>
              </a:spcAft>
              <a:defRPr/>
            </a:pPr>
            <a:r>
              <a:rPr lang="en-US" altLang="en-US" i="1" dirty="0">
                <a:solidFill>
                  <a:srgbClr val="3CA7EF"/>
                </a:solidFill>
                <a:latin typeface="Arial" panose="020B0604020202020204" pitchFamily="34" charset="0"/>
                <a:ea typeface="MS PGothic" panose="020B0600070205080204" pitchFamily="34" charset="-128"/>
              </a:rPr>
              <a:t>The temperature depends on the nucleotide composition and length of the primers.</a:t>
            </a:r>
            <a:endParaRPr lang="en-US" altLang="en-US" dirty="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08247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ED4AB099-B9A9-B345-8AF2-AEBE71D7914F}"/>
              </a:ext>
            </a:extLst>
          </p:cNvPr>
          <p:cNvGraphicFramePr>
            <a:graphicFrameLocks noGrp="1"/>
          </p:cNvGraphicFramePr>
          <p:nvPr>
            <p:extLst/>
          </p:nvPr>
        </p:nvGraphicFramePr>
        <p:xfrm>
          <a:off x="1743595" y="1371600"/>
          <a:ext cx="8704810" cy="5120640"/>
        </p:xfrm>
        <a:graphic>
          <a:graphicData uri="http://schemas.openxmlformats.org/drawingml/2006/table">
            <a:tbl>
              <a:tblPr firstRow="1" bandRow="1">
                <a:tableStyleId>{5C22544A-7EE6-4342-B048-85BDC9FD1C3A}</a:tableStyleId>
              </a:tblPr>
              <a:tblGrid>
                <a:gridCol w="2060369">
                  <a:extLst>
                    <a:ext uri="{9D8B030D-6E8A-4147-A177-3AD203B41FA5}">
                      <a16:colId xmlns:a16="http://schemas.microsoft.com/office/drawing/2014/main" val="3699755086"/>
                    </a:ext>
                  </a:extLst>
                </a:gridCol>
                <a:gridCol w="6644441">
                  <a:extLst>
                    <a:ext uri="{9D8B030D-6E8A-4147-A177-3AD203B41FA5}">
                      <a16:colId xmlns:a16="http://schemas.microsoft.com/office/drawing/2014/main" val="914127008"/>
                    </a:ext>
                  </a:extLst>
                </a:gridCol>
              </a:tblGrid>
              <a:tr h="370840">
                <a:tc>
                  <a:txBody>
                    <a:bodyPr/>
                    <a:lstStyle/>
                    <a:p>
                      <a:r>
                        <a:rPr lang="en-US" sz="2000" dirty="0"/>
                        <a:t>PCR Component</a:t>
                      </a:r>
                    </a:p>
                  </a:txBody>
                  <a:tcPr/>
                </a:tc>
                <a:tc>
                  <a:txBody>
                    <a:bodyPr/>
                    <a:lstStyle/>
                    <a:p>
                      <a:r>
                        <a:rPr lang="en-US" sz="2000" dirty="0"/>
                        <a:t>Suggested role in PCR</a:t>
                      </a:r>
                    </a:p>
                  </a:txBody>
                  <a:tcPr/>
                </a:tc>
                <a:extLst>
                  <a:ext uri="{0D108BD9-81ED-4DB2-BD59-A6C34878D82A}">
                    <a16:rowId xmlns:a16="http://schemas.microsoft.com/office/drawing/2014/main" val="2247582662"/>
                  </a:ext>
                </a:extLst>
              </a:tr>
              <a:tr h="370840">
                <a:tc>
                  <a:txBody>
                    <a:bodyPr/>
                    <a:lstStyle/>
                    <a:p>
                      <a:r>
                        <a:rPr lang="en-US" sz="2000" dirty="0"/>
                        <a:t>DNA</a:t>
                      </a:r>
                    </a:p>
                  </a:txBody>
                  <a:tcPr/>
                </a:tc>
                <a:tc>
                  <a:txBody>
                    <a:bodyPr/>
                    <a:lstStyle/>
                    <a:p>
                      <a:r>
                        <a:rPr lang="en-US" sz="2000" dirty="0"/>
                        <a:t>Act as a template so new DNA strands can be </a:t>
                      </a:r>
                      <a:r>
                        <a:rPr lang="en-US" sz="2000" dirty="0" err="1"/>
                        <a:t>synthesised</a:t>
                      </a:r>
                      <a:endParaRPr lang="en-US" sz="2000" dirty="0"/>
                    </a:p>
                  </a:txBody>
                  <a:tcPr/>
                </a:tc>
                <a:extLst>
                  <a:ext uri="{0D108BD9-81ED-4DB2-BD59-A6C34878D82A}">
                    <a16:rowId xmlns:a16="http://schemas.microsoft.com/office/drawing/2014/main" val="3979594651"/>
                  </a:ext>
                </a:extLst>
              </a:tr>
              <a:tr h="370840">
                <a:tc>
                  <a:txBody>
                    <a:bodyPr/>
                    <a:lstStyle/>
                    <a:p>
                      <a:r>
                        <a:rPr lang="en-US" sz="2000" dirty="0"/>
                        <a:t>Primers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Primer</a:t>
                      </a:r>
                      <a:r>
                        <a:rPr lang="en-US" sz="2000" dirty="0"/>
                        <a:t>. Short sequences (approx. 20 nucleotides) complementary to the nucleotide sequences at either end of the DNA section to be copied. These are the starting points necessary for the Taq polymerase to add new nucleotide bases</a:t>
                      </a:r>
                    </a:p>
                  </a:txBody>
                  <a:tcPr/>
                </a:tc>
                <a:extLst>
                  <a:ext uri="{0D108BD9-81ED-4DB2-BD59-A6C34878D82A}">
                    <a16:rowId xmlns:a16="http://schemas.microsoft.com/office/drawing/2014/main" val="3563847688"/>
                  </a:ext>
                </a:extLst>
              </a:tr>
              <a:tr h="370840">
                <a:tc>
                  <a:txBody>
                    <a:bodyPr/>
                    <a:lstStyle/>
                    <a:p>
                      <a:r>
                        <a:rPr lang="en-US" sz="2000" dirty="0"/>
                        <a:t>Nucleotides</a:t>
                      </a:r>
                    </a:p>
                  </a:txBody>
                  <a:tcPr/>
                </a:tc>
                <a:tc>
                  <a:txBody>
                    <a:bodyPr/>
                    <a:lstStyle/>
                    <a:p>
                      <a:r>
                        <a:rPr lang="en-US" sz="2000" dirty="0"/>
                        <a:t>Four DNA nucleotides used to build the new DNA molecule</a:t>
                      </a:r>
                    </a:p>
                  </a:txBody>
                  <a:tcPr/>
                </a:tc>
                <a:extLst>
                  <a:ext uri="{0D108BD9-81ED-4DB2-BD59-A6C34878D82A}">
                    <a16:rowId xmlns:a16="http://schemas.microsoft.com/office/drawing/2014/main" val="4069235842"/>
                  </a:ext>
                </a:extLst>
              </a:tr>
              <a:tr h="370840">
                <a:tc>
                  <a:txBody>
                    <a:bodyPr/>
                    <a:lstStyle/>
                    <a:p>
                      <a:r>
                        <a:rPr lang="en-US" sz="2000" dirty="0"/>
                        <a:t>Taq polymerase</a:t>
                      </a:r>
                    </a:p>
                  </a:txBody>
                  <a:tcPr/>
                </a:tc>
                <a:tc>
                  <a:txBody>
                    <a:bodyPr/>
                    <a:lstStyle/>
                    <a:p>
                      <a:r>
                        <a:rPr lang="en-US" sz="2000" dirty="0" err="1"/>
                        <a:t>Synthesises</a:t>
                      </a:r>
                      <a:r>
                        <a:rPr lang="en-US" sz="2000" dirty="0"/>
                        <a:t> the complementary DNA strand in a 5’ to 3’ direction</a:t>
                      </a:r>
                    </a:p>
                  </a:txBody>
                  <a:tcPr/>
                </a:tc>
                <a:extLst>
                  <a:ext uri="{0D108BD9-81ED-4DB2-BD59-A6C34878D82A}">
                    <a16:rowId xmlns:a16="http://schemas.microsoft.com/office/drawing/2014/main" val="2045744700"/>
                  </a:ext>
                </a:extLst>
              </a:tr>
              <a:tr h="370840">
                <a:tc>
                  <a:txBody>
                    <a:bodyPr/>
                    <a:lstStyle/>
                    <a:p>
                      <a:r>
                        <a:rPr lang="en-US" sz="2000" dirty="0"/>
                        <a:t>Buffer Solution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contains MgCl</a:t>
                      </a:r>
                      <a:r>
                        <a:rPr lang="en-US" sz="2000" baseline="-25000" dirty="0"/>
                        <a:t>2</a:t>
                      </a:r>
                      <a:r>
                        <a:rPr lang="en-US" sz="2000" dirty="0"/>
                        <a:t> (salts) and other chemicals that help the Taq polymerase to function</a:t>
                      </a:r>
                    </a:p>
                  </a:txBody>
                  <a:tcPr/>
                </a:tc>
                <a:extLst>
                  <a:ext uri="{0D108BD9-81ED-4DB2-BD59-A6C34878D82A}">
                    <a16:rowId xmlns:a16="http://schemas.microsoft.com/office/drawing/2014/main" val="3682191631"/>
                  </a:ext>
                </a:extLst>
              </a:tr>
            </a:tbl>
          </a:graphicData>
        </a:graphic>
      </p:graphicFrame>
      <p:sp>
        <p:nvSpPr>
          <p:cNvPr id="7" name="Title 1">
            <a:extLst>
              <a:ext uri="{FF2B5EF4-FFF2-40B4-BE49-F238E27FC236}">
                <a16:creationId xmlns:a16="http://schemas.microsoft.com/office/drawing/2014/main" id="{8D0F0C16-B76C-5F42-B523-47EB38100B66}"/>
              </a:ext>
            </a:extLst>
          </p:cNvPr>
          <p:cNvSpPr txBox="1">
            <a:spLocks/>
          </p:cNvSpPr>
          <p:nvPr/>
        </p:nvSpPr>
        <p:spPr bwMode="gray">
          <a:xfrm>
            <a:off x="1828801" y="892722"/>
            <a:ext cx="870481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a:t>
            </a: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7:</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Describe the role of each PCR component</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4081814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47112"/>
          <a:stretch/>
        </p:blipFill>
        <p:spPr>
          <a:xfrm>
            <a:off x="3810000" y="1276350"/>
            <a:ext cx="4047972" cy="4305300"/>
          </a:xfrm>
          <a:prstGeom prst="rect">
            <a:avLst/>
          </a:prstGeom>
        </p:spPr>
      </p:pic>
    </p:spTree>
    <p:extLst>
      <p:ext uri="{BB962C8B-B14F-4D97-AF65-F5344CB8AC3E}">
        <p14:creationId xmlns:p14="http://schemas.microsoft.com/office/powerpoint/2010/main" val="3372735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51FD2D-7CC5-C941-9602-33D138A94A0B}"/>
              </a:ext>
            </a:extLst>
          </p:cNvPr>
          <p:cNvSpPr txBox="1">
            <a:spLocks/>
          </p:cNvSpPr>
          <p:nvPr/>
        </p:nvSpPr>
        <p:spPr bwMode="gray">
          <a:xfrm>
            <a:off x="1828801" y="1032256"/>
            <a:ext cx="870481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5:</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Describe the three phases of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PCR and explain the importance of the temperatures to the processes</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grpSp>
        <p:nvGrpSpPr>
          <p:cNvPr id="2" name="Group 1"/>
          <p:cNvGrpSpPr/>
          <p:nvPr/>
        </p:nvGrpSpPr>
        <p:grpSpPr>
          <a:xfrm>
            <a:off x="2447405" y="1375156"/>
            <a:ext cx="7467600" cy="5121656"/>
            <a:chOff x="923405" y="533400"/>
            <a:chExt cx="7467600" cy="5121656"/>
          </a:xfrm>
        </p:grpSpPr>
        <p:graphicFrame>
          <p:nvGraphicFramePr>
            <p:cNvPr id="5" name="Diagram 4">
              <a:extLst>
                <a:ext uri="{FF2B5EF4-FFF2-40B4-BE49-F238E27FC236}">
                  <a16:creationId xmlns:a16="http://schemas.microsoft.com/office/drawing/2014/main" id="{76FEDC4F-6A07-DB4A-89B4-F89D9C25A035}"/>
                </a:ext>
              </a:extLst>
            </p:cNvPr>
            <p:cNvGraphicFramePr/>
            <p:nvPr>
              <p:extLst/>
            </p:nvPr>
          </p:nvGraphicFramePr>
          <p:xfrm>
            <a:off x="923405" y="533400"/>
            <a:ext cx="7467600" cy="462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rved Left Arrow 8">
              <a:extLst>
                <a:ext uri="{FF2B5EF4-FFF2-40B4-BE49-F238E27FC236}">
                  <a16:creationId xmlns:a16="http://schemas.microsoft.com/office/drawing/2014/main" id="{14924CAA-D4B6-A147-8EF0-DC170437EAE8}"/>
                </a:ext>
              </a:extLst>
            </p:cNvPr>
            <p:cNvSpPr/>
            <p:nvPr/>
          </p:nvSpPr>
          <p:spPr bwMode="auto">
            <a:xfrm rot="5400000">
              <a:off x="3424993" y="1688650"/>
              <a:ext cx="2065413" cy="5867400"/>
            </a:xfrm>
            <a:prstGeom prst="curvedLeftArrow">
              <a:avLst/>
            </a:prstGeom>
            <a:solidFill>
              <a:schemeClr val="accent5"/>
            </a:solidFill>
            <a:ln w="1905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a:solidFill>
                  <a:srgbClr val="000000"/>
                </a:solidFill>
                <a:latin typeface="Arial" charset="0"/>
                <a:ea typeface="MS PGothic" panose="020B0600070205080204" pitchFamily="34" charset="-128"/>
              </a:endParaRPr>
            </a:p>
          </p:txBody>
        </p:sp>
      </p:grpSp>
    </p:spTree>
    <p:extLst>
      <p:ext uri="{BB962C8B-B14F-4D97-AF65-F5344CB8AC3E}">
        <p14:creationId xmlns:p14="http://schemas.microsoft.com/office/powerpoint/2010/main" val="3013526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16200000">
            <a:off x="3290695" y="-404774"/>
            <a:ext cx="5596737" cy="8471610"/>
            <a:chOff x="-829541" y="-3152508"/>
            <a:chExt cx="8703995" cy="13137012"/>
          </a:xfrm>
        </p:grpSpPr>
        <p:pic>
          <p:nvPicPr>
            <p:cNvPr id="5" name="Picture 4" descr="https://i1.wp.com/www.biomadam.com/wp-content/uploads/2018/08/pcr.jpeg?resize=798%2C580&amp;ssl=1"/>
            <p:cNvPicPr>
              <a:picLocks noChangeAspect="1"/>
            </p:cNvPicPr>
            <p:nvPr/>
          </p:nvPicPr>
          <p:blipFill rotWithShape="1">
            <a:blip r:embed="rId2" cstate="print">
              <a:extLst>
                <a:ext uri="{28A0092B-C50C-407E-A947-70E740481C1C}">
                  <a14:useLocalDpi xmlns:a14="http://schemas.microsoft.com/office/drawing/2010/main" val="0"/>
                </a:ext>
              </a:extLst>
            </a:blip>
            <a:srcRect t="4594" r="46435"/>
            <a:stretch/>
          </p:blipFill>
          <p:spPr bwMode="auto">
            <a:xfrm rot="5400000">
              <a:off x="5133083" y="-3513160"/>
              <a:ext cx="2380720" cy="3102023"/>
            </a:xfrm>
            <a:prstGeom prst="rect">
              <a:avLst/>
            </a:prstGeom>
            <a:noFill/>
            <a:ln>
              <a:noFill/>
            </a:ln>
            <a:extLst>
              <a:ext uri="{53640926-AAD7-44D8-BBD7-CCE9431645EC}">
                <a14:shadowObscured xmlns:a14="http://schemas.microsoft.com/office/drawing/2010/main"/>
              </a:ext>
            </a:extLst>
          </p:spPr>
        </p:pic>
        <p:grpSp>
          <p:nvGrpSpPr>
            <p:cNvPr id="6" name="Group 5"/>
            <p:cNvGrpSpPr/>
            <p:nvPr/>
          </p:nvGrpSpPr>
          <p:grpSpPr>
            <a:xfrm>
              <a:off x="2743820" y="-960438"/>
              <a:ext cx="4953883" cy="10815738"/>
              <a:chOff x="-389905" y="-960438"/>
              <a:chExt cx="4953883" cy="10815738"/>
            </a:xfrm>
          </p:grpSpPr>
          <p:pic>
            <p:nvPicPr>
              <p:cNvPr id="10" name="Picture 9" descr="https://cdn.kastatic.org/ka-perseus-images/41f0e0fd8b49ba824db0eb707015557bb72ae72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20832" y="1970489"/>
                <a:ext cx="10815738" cy="4953883"/>
              </a:xfrm>
              <a:prstGeom prst="rect">
                <a:avLst/>
              </a:prstGeom>
              <a:noFill/>
              <a:ln>
                <a:noFill/>
              </a:ln>
            </p:spPr>
          </p:pic>
          <p:cxnSp>
            <p:nvCxnSpPr>
              <p:cNvPr id="11" name="Straight Connector 10"/>
              <p:cNvCxnSpPr/>
              <p:nvPr/>
            </p:nvCxnSpPr>
            <p:spPr>
              <a:xfrm flipV="1">
                <a:off x="2468246" y="409575"/>
                <a:ext cx="533400" cy="342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487990" y="3308592"/>
                <a:ext cx="456988" cy="4588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2602798" y="2279938"/>
                <a:ext cx="701878" cy="81858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Box 2"/>
              <p:cNvSpPr txBox="1">
                <a:spLocks noChangeArrowheads="1"/>
              </p:cNvSpPr>
              <p:nvPr/>
            </p:nvSpPr>
            <p:spPr bwMode="auto">
              <a:xfrm>
                <a:off x="2982026" y="-299410"/>
                <a:ext cx="762000" cy="141797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eaLnBrk="0" fontAlgn="base" hangingPunct="0">
                  <a:spcBef>
                    <a:spcPct val="0"/>
                  </a:spcBef>
                </a:pPr>
                <a:r>
                  <a:rPr lang="en-GB" sz="12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AU" sz="12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
              <p:cNvSpPr txBox="1">
                <a:spLocks noChangeArrowheads="1"/>
              </p:cNvSpPr>
              <p:nvPr/>
            </p:nvSpPr>
            <p:spPr bwMode="auto">
              <a:xfrm>
                <a:off x="1934844" y="2299927"/>
                <a:ext cx="1047182" cy="175500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eaLnBrk="0" fontAlgn="base" hangingPunct="0">
                  <a:spcBef>
                    <a:spcPct val="0"/>
                  </a:spcBef>
                </a:pPr>
                <a:r>
                  <a:rPr lang="en-GB" sz="12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AU" sz="12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Text Box 2"/>
            <p:cNvSpPr txBox="1">
              <a:spLocks noChangeArrowheads="1"/>
            </p:cNvSpPr>
            <p:nvPr/>
          </p:nvSpPr>
          <p:spPr bwMode="auto">
            <a:xfrm>
              <a:off x="-711033" y="-2481445"/>
              <a:ext cx="3436656" cy="453688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eaLnBrk="0" fontAlgn="base" hangingPunct="0">
                <a:spcBef>
                  <a:spcPct val="0"/>
                </a:spcBef>
              </a:pPr>
              <a:r>
                <a:rPr lang="en-GB" sz="12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AU" sz="12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p:cNvSpPr txBox="1">
              <a:spLocks noChangeArrowheads="1"/>
            </p:cNvSpPr>
            <p:nvPr/>
          </p:nvSpPr>
          <p:spPr bwMode="auto">
            <a:xfrm>
              <a:off x="-711034" y="2338291"/>
              <a:ext cx="3436659" cy="381844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eaLnBrk="0" fontAlgn="base" hangingPunct="0">
                <a:spcBef>
                  <a:spcPct val="0"/>
                </a:spcBef>
              </a:pPr>
              <a:r>
                <a:rPr lang="en-GB" sz="12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AU" sz="12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p:cNvSpPr txBox="1">
              <a:spLocks noChangeArrowheads="1"/>
            </p:cNvSpPr>
            <p:nvPr/>
          </p:nvSpPr>
          <p:spPr bwMode="auto">
            <a:xfrm>
              <a:off x="-829541" y="6439584"/>
              <a:ext cx="3555167" cy="35449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eaLnBrk="0" fontAlgn="base" hangingPunct="0">
                <a:spcBef>
                  <a:spcPct val="0"/>
                </a:spcBef>
              </a:pPr>
              <a:r>
                <a:rPr lang="en-GB" sz="120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AU" sz="12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060719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902929"/>
            <a:ext cx="4420642" cy="3908961"/>
          </a:xfrm>
        </p:spPr>
        <p:txBody>
          <a:bodyPr>
            <a:noAutofit/>
          </a:bodyPr>
          <a:lstStyle/>
          <a:p>
            <a:pPr>
              <a:lnSpc>
                <a:spcPct val="100000"/>
              </a:lnSpc>
              <a:buFont typeface="+mj-lt"/>
              <a:buAutoNum type="arabicPeriod"/>
            </a:pPr>
            <a:r>
              <a:rPr lang="en-US" sz="2000" dirty="0">
                <a:solidFill>
                  <a:srgbClr val="FF0000"/>
                </a:solidFill>
              </a:rPr>
              <a:t>Denaturation</a:t>
            </a:r>
            <a:r>
              <a:rPr lang="en-US" sz="2000" dirty="0"/>
              <a:t> (write and draw in the first box of your worksheet)</a:t>
            </a:r>
          </a:p>
          <a:p>
            <a:pPr lvl="1">
              <a:lnSpc>
                <a:spcPct val="100000"/>
              </a:lnSpc>
            </a:pPr>
            <a:r>
              <a:rPr lang="en-US" sz="2000" dirty="0"/>
              <a:t>The double stranded DNA is heated strongly to 95C</a:t>
            </a:r>
          </a:p>
          <a:p>
            <a:pPr lvl="1">
              <a:lnSpc>
                <a:spcPct val="100000"/>
              </a:lnSpc>
            </a:pPr>
            <a:r>
              <a:rPr lang="en-US" sz="2000" dirty="0"/>
              <a:t>There is not DNA helicase so the DNA is heated </a:t>
            </a:r>
          </a:p>
          <a:p>
            <a:pPr lvl="1">
              <a:lnSpc>
                <a:spcPct val="100000"/>
              </a:lnSpc>
            </a:pPr>
            <a:r>
              <a:rPr lang="en-US" sz="2000" dirty="0"/>
              <a:t>This denatures the strands, meaning the DNA strands will separate as the hydrogen bonds are broken</a:t>
            </a:r>
          </a:p>
          <a:p>
            <a:pPr lvl="1">
              <a:lnSpc>
                <a:spcPct val="100000"/>
              </a:lnSpc>
            </a:pPr>
            <a:r>
              <a:rPr lang="en-US" sz="2000" dirty="0"/>
              <a:t>This provides single-stranded template for the next step</a:t>
            </a:r>
          </a:p>
        </p:txBody>
      </p:sp>
      <p:pic>
        <p:nvPicPr>
          <p:cNvPr id="4" name="Picture 3"/>
          <p:cNvPicPr>
            <a:picLocks noChangeAspect="1"/>
          </p:cNvPicPr>
          <p:nvPr/>
        </p:nvPicPr>
        <p:blipFill rotWithShape="1">
          <a:blip r:embed="rId2"/>
          <a:srcRect l="18643" r="28946" b="72578"/>
          <a:stretch/>
        </p:blipFill>
        <p:spPr>
          <a:xfrm>
            <a:off x="6647411" y="2367134"/>
            <a:ext cx="3886201" cy="2123733"/>
          </a:xfrm>
          <a:prstGeom prst="rect">
            <a:avLst/>
          </a:prstGeom>
        </p:spPr>
      </p:pic>
      <p:sp>
        <p:nvSpPr>
          <p:cNvPr id="6" name="Title 1">
            <a:extLst>
              <a:ext uri="{FF2B5EF4-FFF2-40B4-BE49-F238E27FC236}">
                <a16:creationId xmlns:a16="http://schemas.microsoft.com/office/drawing/2014/main" id="{EA51FD2D-7CC5-C941-9602-33D138A94A0B}"/>
              </a:ext>
            </a:extLst>
          </p:cNvPr>
          <p:cNvSpPr txBox="1">
            <a:spLocks/>
          </p:cNvSpPr>
          <p:nvPr/>
        </p:nvSpPr>
        <p:spPr bwMode="gray">
          <a:xfrm>
            <a:off x="1828801" y="1032256"/>
            <a:ext cx="870481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a:t>
            </a: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8:</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Describe the three phases of PCR</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1233546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3232" y="1014927"/>
            <a:ext cx="4127500" cy="4101539"/>
          </a:xfrm>
        </p:spPr>
        <p:txBody>
          <a:bodyPr>
            <a:noAutofit/>
          </a:bodyPr>
          <a:lstStyle/>
          <a:p>
            <a:pPr>
              <a:lnSpc>
                <a:spcPct val="100000"/>
              </a:lnSpc>
              <a:buFont typeface="+mj-lt"/>
              <a:buAutoNum type="arabicPeriod" startAt="2"/>
            </a:pPr>
            <a:r>
              <a:rPr lang="en-US" sz="2000" dirty="0">
                <a:solidFill>
                  <a:srgbClr val="00B0F0"/>
                </a:solidFill>
              </a:rPr>
              <a:t>Annealing</a:t>
            </a:r>
            <a:r>
              <a:rPr lang="en-US" sz="2000" dirty="0"/>
              <a:t> (Draw and write in the second box on your worksheet)</a:t>
            </a:r>
          </a:p>
          <a:p>
            <a:pPr lvl="1">
              <a:lnSpc>
                <a:spcPct val="100000"/>
              </a:lnSpc>
            </a:pPr>
            <a:r>
              <a:rPr lang="en-US" sz="2000" dirty="0"/>
              <a:t>The temp is cooled to 55-65C so the primers can anneal (bind) to their complementary sequences on the opposite ends of each single-stranded template DNA</a:t>
            </a:r>
          </a:p>
          <a:p>
            <a:pPr lvl="1">
              <a:lnSpc>
                <a:spcPct val="100000"/>
              </a:lnSpc>
            </a:pPr>
            <a:r>
              <a:rPr lang="en-US" sz="2000" dirty="0"/>
              <a:t>The reduced temperature is necessary to allow base pairing &amp; the formation of hydrogen bonds therefore allowing the primer to anneal or bind to the complementary base sequence either end of the DNA template to be copied</a:t>
            </a:r>
          </a:p>
        </p:txBody>
      </p:sp>
      <p:pic>
        <p:nvPicPr>
          <p:cNvPr id="4" name="Picture 3"/>
          <p:cNvPicPr>
            <a:picLocks noChangeAspect="1"/>
          </p:cNvPicPr>
          <p:nvPr/>
        </p:nvPicPr>
        <p:blipFill rotWithShape="1">
          <a:blip r:embed="rId2"/>
          <a:srcRect t="13333" r="24599" b="53711"/>
          <a:stretch/>
        </p:blipFill>
        <p:spPr>
          <a:xfrm>
            <a:off x="5181600" y="2147977"/>
            <a:ext cx="5612018" cy="2562046"/>
          </a:xfrm>
          <a:prstGeom prst="rect">
            <a:avLst/>
          </a:prstGeom>
        </p:spPr>
      </p:pic>
      <p:sp>
        <p:nvSpPr>
          <p:cNvPr id="7" name="TextBox 6">
            <a:extLst>
              <a:ext uri="{FF2B5EF4-FFF2-40B4-BE49-F238E27FC236}">
                <a16:creationId xmlns:a16="http://schemas.microsoft.com/office/drawing/2014/main" id="{4CC9EA1D-2E50-6A42-A5D5-4371B37E82CF}"/>
              </a:ext>
            </a:extLst>
          </p:cNvPr>
          <p:cNvSpPr txBox="1"/>
          <p:nvPr/>
        </p:nvSpPr>
        <p:spPr>
          <a:xfrm>
            <a:off x="6480809" y="992166"/>
            <a:ext cx="3753252" cy="1089529"/>
          </a:xfrm>
          <a:prstGeom prst="rect">
            <a:avLst/>
          </a:prstGeom>
          <a:noFill/>
        </p:spPr>
        <p:txBody>
          <a:bodyPr wrap="square">
            <a:spAutoFit/>
          </a:bodyPr>
          <a:lstStyle/>
          <a:p>
            <a:pPr eaLnBrk="0" fontAlgn="base" hangingPunct="0">
              <a:lnSpc>
                <a:spcPct val="120000"/>
              </a:lnSpc>
              <a:spcBef>
                <a:spcPct val="0"/>
              </a:spcBef>
              <a:spcAft>
                <a:spcPct val="0"/>
              </a:spcAft>
              <a:defRPr/>
            </a:pPr>
            <a:r>
              <a:rPr lang="en-US" altLang="en-US" i="1" dirty="0">
                <a:solidFill>
                  <a:srgbClr val="3CA7EF"/>
                </a:solidFill>
                <a:latin typeface="Arial" panose="020B0604020202020204" pitchFamily="34" charset="0"/>
                <a:ea typeface="MS PGothic" panose="020B0600070205080204" pitchFamily="34" charset="-128"/>
              </a:rPr>
              <a:t>The temperature depends on the nucleotide composition and length of the primers.</a:t>
            </a:r>
            <a:endParaRPr lang="en-US" altLang="en-US" dirty="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694531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1" y="990600"/>
            <a:ext cx="4827041" cy="4188212"/>
          </a:xfrm>
        </p:spPr>
        <p:txBody>
          <a:bodyPr>
            <a:normAutofit/>
          </a:bodyPr>
          <a:lstStyle/>
          <a:p>
            <a:pPr marL="385763" indent="-385763">
              <a:lnSpc>
                <a:spcPct val="100000"/>
              </a:lnSpc>
              <a:buFont typeface="+mj-lt"/>
              <a:buAutoNum type="arabicPeriod" startAt="3"/>
            </a:pPr>
            <a:r>
              <a:rPr lang="en-US" sz="2000" dirty="0">
                <a:solidFill>
                  <a:srgbClr val="FFC000"/>
                </a:solidFill>
              </a:rPr>
              <a:t>Elongation</a:t>
            </a:r>
            <a:r>
              <a:rPr lang="en-US" sz="2000" dirty="0"/>
              <a:t> (Draw and write in the third box on your worksheet)</a:t>
            </a:r>
          </a:p>
          <a:p>
            <a:pPr lvl="1">
              <a:lnSpc>
                <a:spcPct val="100000"/>
              </a:lnSpc>
            </a:pPr>
            <a:r>
              <a:rPr lang="en-US" sz="2000" dirty="0"/>
              <a:t>Temperature of the reaction is raised to 72C. This is the optimal temperature of the Taq polymerase </a:t>
            </a:r>
          </a:p>
          <a:p>
            <a:pPr lvl="1">
              <a:lnSpc>
                <a:spcPct val="100000"/>
              </a:lnSpc>
            </a:pPr>
            <a:r>
              <a:rPr lang="en-US" sz="2000" dirty="0"/>
              <a:t>Starting from the primers, new DNA strands are </a:t>
            </a:r>
            <a:r>
              <a:rPr lang="en-US" sz="2000" dirty="0" err="1"/>
              <a:t>synthesised</a:t>
            </a:r>
            <a:r>
              <a:rPr lang="en-US" sz="2000" dirty="0"/>
              <a:t> using Taq polymerase &amp; the available nucleotides which are laid down in a 5’ to 3’ direction</a:t>
            </a:r>
          </a:p>
          <a:p>
            <a:pPr lvl="1">
              <a:lnSpc>
                <a:spcPct val="100000"/>
              </a:lnSpc>
            </a:pPr>
            <a:r>
              <a:rPr lang="en-US" sz="2000" dirty="0"/>
              <a:t>At the end of this phase there are 2 copies of the double-stranded DNA</a:t>
            </a:r>
          </a:p>
        </p:txBody>
      </p:sp>
      <p:pic>
        <p:nvPicPr>
          <p:cNvPr id="4" name="Picture 3"/>
          <p:cNvPicPr>
            <a:picLocks noChangeAspect="1"/>
          </p:cNvPicPr>
          <p:nvPr/>
        </p:nvPicPr>
        <p:blipFill rotWithShape="1">
          <a:blip r:embed="rId2"/>
          <a:srcRect t="44034" r="16473"/>
          <a:stretch/>
        </p:blipFill>
        <p:spPr>
          <a:xfrm>
            <a:off x="6409595" y="1379326"/>
            <a:ext cx="4113171" cy="2878613"/>
          </a:xfrm>
          <a:prstGeom prst="rect">
            <a:avLst/>
          </a:prstGeom>
        </p:spPr>
      </p:pic>
      <p:sp>
        <p:nvSpPr>
          <p:cNvPr id="7" name="TextBox 6">
            <a:extLst>
              <a:ext uri="{FF2B5EF4-FFF2-40B4-BE49-F238E27FC236}">
                <a16:creationId xmlns:a16="http://schemas.microsoft.com/office/drawing/2014/main" id="{5E4A5B8A-9FF2-5A4A-B190-0DD8A75284E4}"/>
              </a:ext>
            </a:extLst>
          </p:cNvPr>
          <p:cNvSpPr txBox="1"/>
          <p:nvPr/>
        </p:nvSpPr>
        <p:spPr>
          <a:xfrm>
            <a:off x="2262487" y="5257801"/>
            <a:ext cx="8229600" cy="1089529"/>
          </a:xfrm>
          <a:prstGeom prst="rect">
            <a:avLst/>
          </a:prstGeom>
          <a:noFill/>
        </p:spPr>
        <p:txBody>
          <a:bodyPr wrap="square">
            <a:spAutoFit/>
          </a:bodyPr>
          <a:lstStyle/>
          <a:p>
            <a:pPr eaLnBrk="0" fontAlgn="base" hangingPunct="0">
              <a:lnSpc>
                <a:spcPct val="120000"/>
              </a:lnSpc>
              <a:spcBef>
                <a:spcPct val="0"/>
              </a:spcBef>
              <a:spcAft>
                <a:spcPct val="0"/>
              </a:spcAft>
              <a:defRPr/>
            </a:pPr>
            <a:r>
              <a:rPr lang="en-US" altLang="en-US" i="1" dirty="0">
                <a:solidFill>
                  <a:srgbClr val="3CA7EF"/>
                </a:solidFill>
                <a:latin typeface="Arial" panose="020B0604020202020204" pitchFamily="34" charset="0"/>
                <a:ea typeface="MS PGothic" panose="020B0600070205080204" pitchFamily="34" charset="-128"/>
              </a:rPr>
              <a:t>The DNA polymerase used is from a thermophile, Thermus aquaticus, a bacteria that lives in hot springs and can tolerate the 95°C melting temperature of PCR.</a:t>
            </a:r>
          </a:p>
        </p:txBody>
      </p:sp>
    </p:spTree>
    <p:extLst>
      <p:ext uri="{BB962C8B-B14F-4D97-AF65-F5344CB8AC3E}">
        <p14:creationId xmlns:p14="http://schemas.microsoft.com/office/powerpoint/2010/main" val="3850480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905001"/>
            <a:ext cx="4267200" cy="2695193"/>
          </a:xfrm>
        </p:spPr>
        <p:txBody>
          <a:bodyPr>
            <a:noAutofit/>
          </a:bodyPr>
          <a:lstStyle/>
          <a:p>
            <a:pPr>
              <a:buFont typeface="Arial" panose="020B0604020202020204" pitchFamily="34" charset="0"/>
              <a:buChar char="•"/>
            </a:pPr>
            <a:r>
              <a:rPr lang="en-US" sz="2100" dirty="0"/>
              <a:t>After each cycle the number of DNA fragments is doubled</a:t>
            </a:r>
          </a:p>
          <a:p>
            <a:pPr>
              <a:buFont typeface="Arial" panose="020B0604020202020204" pitchFamily="34" charset="0"/>
              <a:buChar char="•"/>
            </a:pPr>
            <a:r>
              <a:rPr lang="en-US" sz="2100" dirty="0"/>
              <a:t>This cycle is repeated many times until sufficient quantities of DNA has been obtained.</a:t>
            </a:r>
          </a:p>
          <a:p>
            <a:pPr>
              <a:buFont typeface="Arial" panose="020B0604020202020204" pitchFamily="34" charset="0"/>
              <a:buChar char="•"/>
            </a:pPr>
            <a:r>
              <a:rPr lang="en-US" sz="2100" dirty="0"/>
              <a:t>Each cycle doubles the number of DNA strands</a:t>
            </a:r>
          </a:p>
          <a:p>
            <a:pPr>
              <a:buFont typeface="Arial" panose="020B0604020202020204" pitchFamily="34" charset="0"/>
              <a:buChar char="•"/>
            </a:pPr>
            <a:r>
              <a:rPr lang="en-US" sz="2100" dirty="0"/>
              <a:t>After around 20 cycles more than 1 million copies of target DNA will be produced</a:t>
            </a:r>
          </a:p>
          <a:p>
            <a:pPr>
              <a:buFont typeface="Arial" panose="020B0604020202020204" pitchFamily="34" charset="0"/>
              <a:buChar char="•"/>
            </a:pPr>
            <a:r>
              <a:rPr lang="en-US" sz="2100" dirty="0"/>
              <a:t>After 30 – 35 cycles = billion fold of copying segment</a:t>
            </a:r>
          </a:p>
        </p:txBody>
      </p:sp>
      <p:pic>
        <p:nvPicPr>
          <p:cNvPr id="4" name="Picture 3"/>
          <p:cNvPicPr>
            <a:picLocks noChangeAspect="1"/>
          </p:cNvPicPr>
          <p:nvPr/>
        </p:nvPicPr>
        <p:blipFill>
          <a:blip r:embed="rId2"/>
          <a:stretch>
            <a:fillRect/>
          </a:stretch>
        </p:blipFill>
        <p:spPr>
          <a:xfrm>
            <a:off x="5766419" y="1563977"/>
            <a:ext cx="4924343" cy="5143500"/>
          </a:xfrm>
          <a:prstGeom prst="rect">
            <a:avLst/>
          </a:prstGeom>
        </p:spPr>
      </p:pic>
      <p:sp>
        <p:nvSpPr>
          <p:cNvPr id="6" name="Title 1">
            <a:extLst>
              <a:ext uri="{FF2B5EF4-FFF2-40B4-BE49-F238E27FC236}">
                <a16:creationId xmlns:a16="http://schemas.microsoft.com/office/drawing/2014/main" id="{A75B854A-DE20-4B4A-92E9-A716E3EF7C7D}"/>
              </a:ext>
            </a:extLst>
          </p:cNvPr>
          <p:cNvSpPr txBox="1">
            <a:spLocks/>
          </p:cNvSpPr>
          <p:nvPr/>
        </p:nvSpPr>
        <p:spPr bwMode="gray">
          <a:xfrm>
            <a:off x="1743595" y="1070517"/>
            <a:ext cx="870481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a:t>
            </a: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9:</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After each PCR cycle, what happens to the number of DNA fragments? </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976891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D2C5-A457-5540-B6F5-CFA56FCF1AC9}"/>
              </a:ext>
            </a:extLst>
          </p:cNvPr>
          <p:cNvSpPr>
            <a:spLocks noGrp="1"/>
          </p:cNvSpPr>
          <p:nvPr>
            <p:ph type="title"/>
          </p:nvPr>
        </p:nvSpPr>
        <p:spPr>
          <a:xfrm>
            <a:off x="1981200" y="723900"/>
            <a:ext cx="8229600" cy="685800"/>
          </a:xfrm>
        </p:spPr>
        <p:txBody>
          <a:bodyPr/>
          <a:lstStyle/>
          <a:p>
            <a:r>
              <a:rPr lang="en-US" dirty="0"/>
              <a:t>What you need to complete</a:t>
            </a:r>
          </a:p>
        </p:txBody>
      </p:sp>
      <p:sp>
        <p:nvSpPr>
          <p:cNvPr id="6" name="Rectangle 5"/>
          <p:cNvSpPr/>
          <p:nvPr/>
        </p:nvSpPr>
        <p:spPr>
          <a:xfrm>
            <a:off x="1618211" y="1303713"/>
            <a:ext cx="8382000" cy="353943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AU" sz="1600" b="1" dirty="0">
                <a:solidFill>
                  <a:srgbClr val="000000"/>
                </a:solidFill>
                <a:latin typeface="Arial"/>
              </a:rPr>
              <a:t>BIOLOGY </a:t>
            </a:r>
            <a:r>
              <a:rPr lang="en-AU" sz="1600" b="1" dirty="0">
                <a:solidFill>
                  <a:srgbClr val="000000"/>
                </a:solidFill>
                <a:latin typeface="Arial"/>
              </a:rPr>
              <a:t>WA UNITS 3&amp;4</a:t>
            </a:r>
          </a:p>
          <a:p>
            <a:pPr fontAlgn="base">
              <a:spcBef>
                <a:spcPct val="0"/>
              </a:spcBef>
              <a:spcAft>
                <a:spcPct val="0"/>
              </a:spcAft>
            </a:pPr>
            <a:r>
              <a:rPr lang="en-AU" sz="1600" dirty="0">
                <a:solidFill>
                  <a:srgbClr val="000000"/>
                </a:solidFill>
                <a:latin typeface="Arial"/>
              </a:rPr>
              <a:t>Chapter 6 Biotechnology- Its Tools and Techniques pg. 169-198</a:t>
            </a:r>
          </a:p>
          <a:p>
            <a:pPr fontAlgn="base">
              <a:spcBef>
                <a:spcPct val="0"/>
              </a:spcBef>
              <a:spcAft>
                <a:spcPct val="0"/>
              </a:spcAft>
            </a:pPr>
            <a:r>
              <a:rPr lang="en-AU" sz="1600" dirty="0">
                <a:solidFill>
                  <a:srgbClr val="000000"/>
                </a:solidFill>
                <a:latin typeface="Arial"/>
              </a:rPr>
              <a:t>Set 6.2 pg. 174 </a:t>
            </a:r>
            <a:r>
              <a:rPr lang="en-AU" sz="1600" dirty="0">
                <a:solidFill>
                  <a:srgbClr val="000000"/>
                </a:solidFill>
                <a:latin typeface="Arial"/>
              </a:rPr>
              <a:t>Q1-6 DNA TOOLS USED IN BIOTECHNOLOGY</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Set 6.3a pg. 180 </a:t>
            </a:r>
            <a:r>
              <a:rPr lang="en-AU" sz="1600" dirty="0">
                <a:solidFill>
                  <a:srgbClr val="000000"/>
                </a:solidFill>
                <a:latin typeface="Arial"/>
              </a:rPr>
              <a:t>Q1-7 DNA TECHNIQUES &amp; VOCAB AND PCR</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Set 6.3b pg. 183-184 </a:t>
            </a:r>
            <a:r>
              <a:rPr lang="en-AU" sz="1600" dirty="0">
                <a:solidFill>
                  <a:srgbClr val="000000"/>
                </a:solidFill>
                <a:latin typeface="Arial"/>
              </a:rPr>
              <a:t>Q1-6 GEL ELECTROPHORESIS</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Set 6.3c pg. 185 </a:t>
            </a:r>
            <a:r>
              <a:rPr lang="en-AU" sz="1600" dirty="0">
                <a:solidFill>
                  <a:srgbClr val="000000"/>
                </a:solidFill>
                <a:latin typeface="Arial"/>
              </a:rPr>
              <a:t>Q1-5 MICROARRAYS</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Set 6.4a pg. 190 </a:t>
            </a:r>
            <a:r>
              <a:rPr lang="en-AU" sz="1600" dirty="0">
                <a:solidFill>
                  <a:srgbClr val="000000"/>
                </a:solidFill>
                <a:latin typeface="Arial"/>
              </a:rPr>
              <a:t>Q1-5 DNA SEQUENCING</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Set 6.4b pg. 191 </a:t>
            </a:r>
            <a:r>
              <a:rPr lang="en-AU" sz="1600" dirty="0">
                <a:solidFill>
                  <a:srgbClr val="000000"/>
                </a:solidFill>
                <a:latin typeface="Arial"/>
              </a:rPr>
              <a:t>Q1-5 GENOME MAPPING USING DNA SEQUENCING</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Set 6.5 pg. 194 </a:t>
            </a:r>
            <a:r>
              <a:rPr lang="en-AU" sz="1600" dirty="0">
                <a:solidFill>
                  <a:srgbClr val="000000"/>
                </a:solidFill>
                <a:latin typeface="Arial"/>
              </a:rPr>
              <a:t>Q1-5 DNA PROFILING</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Set 6.6 pg. 198 </a:t>
            </a:r>
            <a:r>
              <a:rPr lang="en-AU" sz="1600" dirty="0">
                <a:solidFill>
                  <a:srgbClr val="000000"/>
                </a:solidFill>
                <a:latin typeface="Arial"/>
              </a:rPr>
              <a:t>Q1-4RECOMBINANT DNA TECHNOLOGY &amp; TRANSGENIC ORGANISMS</a:t>
            </a:r>
            <a:endParaRPr lang="en-AU" sz="1600" dirty="0">
              <a:solidFill>
                <a:srgbClr val="000000"/>
              </a:solidFill>
              <a:latin typeface="Arial"/>
            </a:endParaRPr>
          </a:p>
          <a:p>
            <a:pPr fontAlgn="base">
              <a:spcBef>
                <a:spcPct val="0"/>
              </a:spcBef>
              <a:spcAft>
                <a:spcPct val="0"/>
              </a:spcAft>
            </a:pPr>
            <a:endParaRPr lang="en-AU" sz="1600" dirty="0">
              <a:solidFill>
                <a:srgbClr val="000000"/>
              </a:solidFill>
              <a:latin typeface="Arial"/>
            </a:endParaRPr>
          </a:p>
          <a:p>
            <a:pPr fontAlgn="base">
              <a:spcBef>
                <a:spcPct val="0"/>
              </a:spcBef>
              <a:spcAft>
                <a:spcPct val="0"/>
              </a:spcAft>
            </a:pPr>
            <a:endParaRPr lang="en-AU" sz="1600" dirty="0">
              <a:solidFill>
                <a:srgbClr val="000000"/>
              </a:solidFill>
              <a:latin typeface="Arial"/>
            </a:endParaRPr>
          </a:p>
          <a:p>
            <a:pPr fontAlgn="base">
              <a:spcBef>
                <a:spcPct val="0"/>
              </a:spcBef>
              <a:spcAft>
                <a:spcPct val="0"/>
              </a:spcAft>
            </a:pPr>
            <a:endParaRPr lang="en-AU" sz="1600" dirty="0">
              <a:solidFill>
                <a:srgbClr val="000000"/>
              </a:solidFill>
              <a:latin typeface="Arial"/>
            </a:endParaRPr>
          </a:p>
        </p:txBody>
      </p:sp>
      <p:sp>
        <p:nvSpPr>
          <p:cNvPr id="7" name="TextBox 3"/>
          <p:cNvSpPr txBox="1"/>
          <p:nvPr/>
        </p:nvSpPr>
        <p:spPr>
          <a:xfrm>
            <a:off x="1676401" y="4129058"/>
            <a:ext cx="8838031" cy="255454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AU" sz="1600" b="1" dirty="0">
                <a:solidFill>
                  <a:srgbClr val="000000"/>
                </a:solidFill>
                <a:latin typeface="Arial"/>
              </a:rPr>
              <a:t>BIOZONE  Activity </a:t>
            </a:r>
            <a:r>
              <a:rPr lang="en-AU" sz="1600" b="1" dirty="0">
                <a:solidFill>
                  <a:srgbClr val="000000"/>
                </a:solidFill>
                <a:latin typeface="Arial"/>
              </a:rPr>
              <a:t>Number: </a:t>
            </a:r>
            <a:endParaRPr lang="en-AU" sz="1600" b="1" dirty="0">
              <a:solidFill>
                <a:srgbClr val="000000"/>
              </a:solidFill>
              <a:latin typeface="Arial"/>
            </a:endParaRPr>
          </a:p>
          <a:p>
            <a:pPr fontAlgn="base">
              <a:spcBef>
                <a:spcPct val="0"/>
              </a:spcBef>
              <a:spcAft>
                <a:spcPct val="0"/>
              </a:spcAft>
            </a:pPr>
            <a:r>
              <a:rPr lang="en-AU" sz="1600" dirty="0">
                <a:solidFill>
                  <a:srgbClr val="000000"/>
                </a:solidFill>
                <a:latin typeface="Arial"/>
              </a:rPr>
              <a:t>GMO &amp; RECOMBINANT DNA 141</a:t>
            </a:r>
            <a:r>
              <a:rPr lang="en-AU" sz="1600" dirty="0">
                <a:solidFill>
                  <a:srgbClr val="000000"/>
                </a:solidFill>
                <a:latin typeface="Arial"/>
              </a:rPr>
              <a:t>, 142, 143, 144</a:t>
            </a:r>
            <a:r>
              <a:rPr lang="en-AU" sz="1600" dirty="0">
                <a:solidFill>
                  <a:srgbClr val="000000"/>
                </a:solidFill>
                <a:latin typeface="Arial"/>
              </a:rPr>
              <a:t>, </a:t>
            </a:r>
            <a:r>
              <a:rPr lang="en-AU" sz="1600" dirty="0">
                <a:solidFill>
                  <a:srgbClr val="000000"/>
                </a:solidFill>
                <a:latin typeface="Arial"/>
              </a:rPr>
              <a:t>159, 160, </a:t>
            </a:r>
            <a:r>
              <a:rPr lang="en-AU" sz="1600" dirty="0">
                <a:solidFill>
                  <a:srgbClr val="000000"/>
                </a:solidFill>
                <a:latin typeface="Arial"/>
              </a:rPr>
              <a:t> </a:t>
            </a:r>
          </a:p>
          <a:p>
            <a:pPr fontAlgn="base">
              <a:spcBef>
                <a:spcPct val="0"/>
              </a:spcBef>
              <a:spcAft>
                <a:spcPct val="0"/>
              </a:spcAft>
            </a:pPr>
            <a:r>
              <a:rPr lang="en-AU" sz="1600" dirty="0">
                <a:solidFill>
                  <a:srgbClr val="000000"/>
                </a:solidFill>
                <a:latin typeface="Arial"/>
              </a:rPr>
              <a:t>GENE CLONING 156, 157, 158, </a:t>
            </a:r>
          </a:p>
          <a:p>
            <a:pPr fontAlgn="base">
              <a:spcBef>
                <a:spcPct val="0"/>
              </a:spcBef>
              <a:spcAft>
                <a:spcPct val="0"/>
              </a:spcAft>
            </a:pPr>
            <a:r>
              <a:rPr lang="en-AU" sz="1600" dirty="0">
                <a:solidFill>
                  <a:srgbClr val="000000"/>
                </a:solidFill>
                <a:latin typeface="Arial"/>
              </a:rPr>
              <a:t>GEL ELECTROPHORESIS 145</a:t>
            </a:r>
            <a:r>
              <a:rPr lang="en-AU" sz="1600" dirty="0">
                <a:solidFill>
                  <a:srgbClr val="000000"/>
                </a:solidFill>
                <a:latin typeface="Arial"/>
              </a:rPr>
              <a:t>, </a:t>
            </a:r>
            <a:r>
              <a:rPr lang="en-AU" sz="1600" dirty="0">
                <a:solidFill>
                  <a:srgbClr val="000000"/>
                </a:solidFill>
                <a:latin typeface="Arial"/>
              </a:rPr>
              <a:t>146</a:t>
            </a:r>
            <a:r>
              <a:rPr lang="en-AU" sz="1600" dirty="0">
                <a:solidFill>
                  <a:srgbClr val="000000"/>
                </a:solidFill>
                <a:latin typeface="Arial"/>
              </a:rPr>
              <a:t>, </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PCR 147</a:t>
            </a:r>
            <a:r>
              <a:rPr lang="en-AU" sz="1600" dirty="0">
                <a:solidFill>
                  <a:srgbClr val="000000"/>
                </a:solidFill>
                <a:latin typeface="Arial"/>
              </a:rPr>
              <a:t>, 148, </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DNA PROFILING 149</a:t>
            </a:r>
            <a:r>
              <a:rPr lang="en-AU" sz="1600" dirty="0">
                <a:solidFill>
                  <a:srgbClr val="000000"/>
                </a:solidFill>
                <a:latin typeface="Arial"/>
              </a:rPr>
              <a:t>, 150, </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APPLICATIONS OF BIOTECH 151</a:t>
            </a:r>
            <a:r>
              <a:rPr lang="en-AU" sz="1600" dirty="0">
                <a:solidFill>
                  <a:srgbClr val="000000"/>
                </a:solidFill>
                <a:latin typeface="Arial"/>
              </a:rPr>
              <a:t>, 152, </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DNA SEQUENCING 153</a:t>
            </a:r>
            <a:r>
              <a:rPr lang="en-AU" sz="1600" dirty="0">
                <a:solidFill>
                  <a:srgbClr val="000000"/>
                </a:solidFill>
                <a:latin typeface="Arial"/>
              </a:rPr>
              <a:t>, 154, </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ETHICS OF GMO 161</a:t>
            </a:r>
            <a:r>
              <a:rPr lang="en-AU" sz="1600" dirty="0">
                <a:solidFill>
                  <a:srgbClr val="000000"/>
                </a:solidFill>
                <a:latin typeface="Arial"/>
              </a:rPr>
              <a:t>, </a:t>
            </a:r>
            <a:endParaRPr lang="en-AU" sz="1600" dirty="0">
              <a:solidFill>
                <a:srgbClr val="000000"/>
              </a:solidFill>
              <a:latin typeface="Arial"/>
            </a:endParaRPr>
          </a:p>
          <a:p>
            <a:pPr fontAlgn="base">
              <a:spcBef>
                <a:spcPct val="0"/>
              </a:spcBef>
              <a:spcAft>
                <a:spcPct val="0"/>
              </a:spcAft>
            </a:pPr>
            <a:r>
              <a:rPr lang="en-AU" sz="1600" dirty="0">
                <a:solidFill>
                  <a:srgbClr val="000000"/>
                </a:solidFill>
                <a:latin typeface="Arial"/>
              </a:rPr>
              <a:t>TERMINOLOGY 162</a:t>
            </a:r>
            <a:endParaRPr lang="en-AU" sz="1600" dirty="0">
              <a:solidFill>
                <a:srgbClr val="000000"/>
              </a:solidFill>
              <a:latin typeface="Arial"/>
            </a:endParaRPr>
          </a:p>
        </p:txBody>
      </p:sp>
    </p:spTree>
    <p:extLst>
      <p:ext uri="{BB962C8B-B14F-4D97-AF65-F5344CB8AC3E}">
        <p14:creationId xmlns:p14="http://schemas.microsoft.com/office/powerpoint/2010/main" val="484288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a:extLst>
              <a:ext uri="{FF2B5EF4-FFF2-40B4-BE49-F238E27FC236}">
                <a16:creationId xmlns:a16="http://schemas.microsoft.com/office/drawing/2014/main" id="{1BAAEA69-276E-E340-B0AE-1F275F1FE32F}"/>
              </a:ext>
            </a:extLst>
          </p:cNvPr>
          <p:cNvPicPr>
            <a:picLocks noChangeAspect="1"/>
          </p:cNvPicPr>
          <p:nvPr/>
        </p:nvPicPr>
        <p:blipFill>
          <a:blip r:embed="rId3">
            <a:extLst>
              <a:ext uri="{28A0092B-C50C-407E-A947-70E740481C1C}">
                <a14:useLocalDpi xmlns:a14="http://schemas.microsoft.com/office/drawing/2010/main" val="0"/>
              </a:ext>
            </a:extLst>
          </a:blip>
          <a:srcRect t="3159" r="3760"/>
          <a:stretch>
            <a:fillRect/>
          </a:stretch>
        </p:blipFill>
        <p:spPr bwMode="auto">
          <a:xfrm>
            <a:off x="1501776" y="7938"/>
            <a:ext cx="91662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7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CC43420B-62AD-B648-9D60-93EB59603E33}"/>
              </a:ext>
            </a:extLst>
          </p:cNvPr>
          <p:cNvSpPr>
            <a:spLocks noGrp="1" noChangeArrowheads="1"/>
          </p:cNvSpPr>
          <p:nvPr>
            <p:ph type="title"/>
          </p:nvPr>
        </p:nvSpPr>
        <p:spPr>
          <a:xfrm>
            <a:off x="1676400" y="152400"/>
            <a:ext cx="4572000" cy="457200"/>
          </a:xfrm>
        </p:spPr>
        <p:txBody>
          <a:bodyPr/>
          <a:lstStyle/>
          <a:p>
            <a:pPr eaLnBrk="1" hangingPunct="1"/>
            <a:r>
              <a:rPr lang="en-US" altLang="en-US" sz="2400" b="1">
                <a:solidFill>
                  <a:schemeClr val="bg1"/>
                </a:solidFill>
                <a:cs typeface="Arial" panose="020B0604020202020204" pitchFamily="34" charset="0"/>
              </a:rPr>
              <a:t>Introduction to biotechnology </a:t>
            </a:r>
          </a:p>
        </p:txBody>
      </p:sp>
      <p:sp>
        <p:nvSpPr>
          <p:cNvPr id="18434" name="TextBox 2">
            <a:extLst>
              <a:ext uri="{FF2B5EF4-FFF2-40B4-BE49-F238E27FC236}">
                <a16:creationId xmlns:a16="http://schemas.microsoft.com/office/drawing/2014/main" id="{33225E32-948E-DC4C-9281-08804073A6DF}"/>
              </a:ext>
            </a:extLst>
          </p:cNvPr>
          <p:cNvSpPr txBox="1">
            <a:spLocks noChangeArrowheads="1"/>
          </p:cNvSpPr>
          <p:nvPr/>
        </p:nvSpPr>
        <p:spPr bwMode="auto">
          <a:xfrm>
            <a:off x="1979614" y="1500981"/>
            <a:ext cx="4029075"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lnSpc>
                <a:spcPts val="2200"/>
              </a:lnSpc>
              <a:spcBef>
                <a:spcPct val="0"/>
              </a:spcBef>
              <a:spcAft>
                <a:spcPct val="0"/>
              </a:spcAft>
            </a:pPr>
            <a:r>
              <a:rPr lang="en-AU" altLang="en-US">
                <a:solidFill>
                  <a:srgbClr val="000000"/>
                </a:solidFill>
              </a:rPr>
              <a:t>The term </a:t>
            </a:r>
            <a:r>
              <a:rPr lang="en-AU" altLang="en-US" b="1">
                <a:solidFill>
                  <a:srgbClr val="000000"/>
                </a:solidFill>
              </a:rPr>
              <a:t>biotechnology</a:t>
            </a:r>
            <a:r>
              <a:rPr lang="en-AU" altLang="en-US">
                <a:solidFill>
                  <a:srgbClr val="000000"/>
                </a:solidFill>
              </a:rPr>
              <a:t> refers to the artificial tools and techniques used on organisms or the products of organisms to make a product or solve a problem for human benefit. </a:t>
            </a:r>
          </a:p>
          <a:p>
            <a:pPr eaLnBrk="0" fontAlgn="base" hangingPunct="0">
              <a:lnSpc>
                <a:spcPts val="2200"/>
              </a:lnSpc>
              <a:spcBef>
                <a:spcPct val="0"/>
              </a:spcBef>
              <a:spcAft>
                <a:spcPct val="0"/>
              </a:spcAft>
            </a:pPr>
            <a:endParaRPr lang="en-AU" altLang="en-US">
              <a:solidFill>
                <a:srgbClr val="000000"/>
              </a:solidFill>
            </a:endParaRPr>
          </a:p>
          <a:p>
            <a:pPr eaLnBrk="0" fontAlgn="base" hangingPunct="0">
              <a:lnSpc>
                <a:spcPts val="2200"/>
              </a:lnSpc>
              <a:spcBef>
                <a:spcPct val="0"/>
              </a:spcBef>
              <a:spcAft>
                <a:spcPct val="0"/>
              </a:spcAft>
            </a:pPr>
            <a:r>
              <a:rPr lang="en-AU" altLang="en-US">
                <a:solidFill>
                  <a:srgbClr val="000000"/>
                </a:solidFill>
              </a:rPr>
              <a:t>Biotechnology combines biology and technology to improve our lives and the health of our planet.</a:t>
            </a:r>
          </a:p>
          <a:p>
            <a:pPr eaLnBrk="0" fontAlgn="base" hangingPunct="0">
              <a:lnSpc>
                <a:spcPts val="2200"/>
              </a:lnSpc>
              <a:spcBef>
                <a:spcPct val="0"/>
              </a:spcBef>
              <a:spcAft>
                <a:spcPct val="0"/>
              </a:spcAft>
            </a:pPr>
            <a:endParaRPr lang="en-AU" altLang="en-US">
              <a:solidFill>
                <a:srgbClr val="000000"/>
              </a:solidFill>
            </a:endParaRPr>
          </a:p>
          <a:p>
            <a:pPr eaLnBrk="0" fontAlgn="base" hangingPunct="0">
              <a:lnSpc>
                <a:spcPts val="2200"/>
              </a:lnSpc>
              <a:spcBef>
                <a:spcPct val="0"/>
              </a:spcBef>
              <a:spcAft>
                <a:spcPct val="0"/>
              </a:spcAft>
            </a:pPr>
            <a:r>
              <a:rPr lang="en-AU" altLang="en-US">
                <a:solidFill>
                  <a:srgbClr val="000000"/>
                </a:solidFill>
              </a:rPr>
              <a:t>Example:</a:t>
            </a:r>
            <a:endParaRPr lang="en-US" altLang="en-US">
              <a:solidFill>
                <a:srgbClr val="000000"/>
              </a:solidFill>
            </a:endParaRPr>
          </a:p>
        </p:txBody>
      </p:sp>
      <p:sp>
        <p:nvSpPr>
          <p:cNvPr id="2" name="Rectangle 1">
            <a:extLst>
              <a:ext uri="{FF2B5EF4-FFF2-40B4-BE49-F238E27FC236}">
                <a16:creationId xmlns:a16="http://schemas.microsoft.com/office/drawing/2014/main" id="{5B8BD68D-BF05-E645-9005-E9032972859B}"/>
              </a:ext>
            </a:extLst>
          </p:cNvPr>
          <p:cNvSpPr/>
          <p:nvPr/>
        </p:nvSpPr>
        <p:spPr>
          <a:xfrm>
            <a:off x="1981201" y="4697414"/>
            <a:ext cx="8315325" cy="922337"/>
          </a:xfrm>
          <a:prstGeom prst="rect">
            <a:avLst/>
          </a:prstGeom>
          <a:solidFill>
            <a:schemeClr val="bg2">
              <a:lumMod val="20000"/>
              <a:lumOff val="80000"/>
            </a:schemeClr>
          </a:solidFill>
        </p:spPr>
        <p:txBody>
          <a:bodyPr>
            <a:spAutoFit/>
          </a:bodyPr>
          <a:lstStyle/>
          <a:p>
            <a:pPr eaLnBrk="0" fontAlgn="base" hangingPunct="0">
              <a:spcBef>
                <a:spcPct val="0"/>
              </a:spcBef>
              <a:spcAft>
                <a:spcPct val="0"/>
              </a:spcAft>
              <a:defRPr/>
            </a:pPr>
            <a:r>
              <a:rPr lang="en-GB" dirty="0">
                <a:solidFill>
                  <a:srgbClr val="000000"/>
                </a:solidFill>
                <a:latin typeface="Arial" panose="020B0604020202020204" pitchFamily="34" charset="0"/>
                <a:ea typeface="MS PGothic" panose="020B0600070205080204" pitchFamily="34" charset="-128"/>
              </a:rPr>
              <a:t>The corn you eat is the domesticated version of a wild grass </a:t>
            </a:r>
            <a:r>
              <a:rPr lang="en-AU" dirty="0">
                <a:solidFill>
                  <a:srgbClr val="000000"/>
                </a:solidFill>
                <a:latin typeface="Arial" panose="020B0604020202020204" pitchFamily="34" charset="0"/>
                <a:ea typeface="MS PGothic" panose="020B0600070205080204" pitchFamily="34" charset="-128"/>
              </a:rPr>
              <a:t>called teosinte. </a:t>
            </a:r>
            <a:r>
              <a:rPr lang="en-AU" altLang="en-US" dirty="0">
                <a:solidFill>
                  <a:srgbClr val="000000"/>
                </a:solidFill>
                <a:latin typeface="Arial" panose="020B0604020202020204" pitchFamily="34" charset="0"/>
                <a:ea typeface="MS PGothic" panose="020B0600070205080204" pitchFamily="34" charset="-128"/>
              </a:rPr>
              <a:t>Teosinte was selectively bred for thousands of years before the modern corn plant developed.</a:t>
            </a:r>
          </a:p>
        </p:txBody>
      </p:sp>
      <p:pic>
        <p:nvPicPr>
          <p:cNvPr id="18436" name="Picture 4">
            <a:extLst>
              <a:ext uri="{FF2B5EF4-FFF2-40B4-BE49-F238E27FC236}">
                <a16:creationId xmlns:a16="http://schemas.microsoft.com/office/drawing/2014/main" id="{47C4BBFE-9FF7-1C45-B6DD-381BA6FE1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1773239"/>
            <a:ext cx="38195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a:extLst>
              <a:ext uri="{FF2B5EF4-FFF2-40B4-BE49-F238E27FC236}">
                <a16:creationId xmlns:a16="http://schemas.microsoft.com/office/drawing/2014/main" id="{AECBFB60-4A5A-7742-9DF0-46784F7E23CB}"/>
              </a:ext>
            </a:extLst>
          </p:cNvPr>
          <p:cNvSpPr txBox="1"/>
          <p:nvPr/>
        </p:nvSpPr>
        <p:spPr>
          <a:xfrm rot="16200000">
            <a:off x="9063832" y="2974182"/>
            <a:ext cx="2752725" cy="338138"/>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defRPr/>
            </a:pPr>
            <a:r>
              <a:rPr lang="en-AU" sz="800" dirty="0">
                <a:solidFill>
                  <a:srgbClr val="FFFFFF">
                    <a:lumMod val="50000"/>
                  </a:srgbClr>
                </a:solidFill>
              </a:rPr>
              <a:t>Science Photo Library/NICOLLE RAGER FULLER/NATIONAL SCIENCE FOUNDATION</a:t>
            </a:r>
          </a:p>
        </p:txBody>
      </p:sp>
      <p:sp>
        <p:nvSpPr>
          <p:cNvPr id="8" name="Title 1">
            <a:extLst>
              <a:ext uri="{FF2B5EF4-FFF2-40B4-BE49-F238E27FC236}">
                <a16:creationId xmlns:a16="http://schemas.microsoft.com/office/drawing/2014/main" id="{276F85FE-85AE-A74F-967C-CDE64E69249E}"/>
              </a:ext>
            </a:extLst>
          </p:cNvPr>
          <p:cNvSpPr txBox="1">
            <a:spLocks/>
          </p:cNvSpPr>
          <p:nvPr/>
        </p:nvSpPr>
        <p:spPr bwMode="gray">
          <a:xfrm>
            <a:off x="1835672" y="893536"/>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Define the term Biotechnology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6277896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950B27A-3F94-A447-8E26-D07EFF30282C}"/>
              </a:ext>
            </a:extLst>
          </p:cNvPr>
          <p:cNvSpPr>
            <a:spLocks noGrp="1" noChangeArrowheads="1"/>
          </p:cNvSpPr>
          <p:nvPr>
            <p:ph type="title"/>
          </p:nvPr>
        </p:nvSpPr>
        <p:spPr>
          <a:xfrm>
            <a:off x="1676400" y="152400"/>
            <a:ext cx="3657600" cy="457200"/>
          </a:xfrm>
        </p:spPr>
        <p:txBody>
          <a:bodyPr/>
          <a:lstStyle/>
          <a:p>
            <a:pPr eaLnBrk="1" hangingPunct="1"/>
            <a:r>
              <a:rPr lang="en-US" altLang="en-US" sz="2400" b="1">
                <a:solidFill>
                  <a:schemeClr val="bg1"/>
                </a:solidFill>
                <a:cs typeface="Arial" panose="020B0604020202020204" pitchFamily="34" charset="0"/>
              </a:rPr>
              <a:t>Biotechnology</a:t>
            </a:r>
          </a:p>
        </p:txBody>
      </p:sp>
      <p:sp>
        <p:nvSpPr>
          <p:cNvPr id="18434" name="TextBox 1">
            <a:extLst>
              <a:ext uri="{FF2B5EF4-FFF2-40B4-BE49-F238E27FC236}">
                <a16:creationId xmlns:a16="http://schemas.microsoft.com/office/drawing/2014/main" id="{6F346EA3-5C32-3049-AF0F-367E0C6CE9CD}"/>
              </a:ext>
            </a:extLst>
          </p:cNvPr>
          <p:cNvSpPr txBox="1">
            <a:spLocks noChangeArrowheads="1"/>
          </p:cNvSpPr>
          <p:nvPr/>
        </p:nvSpPr>
        <p:spPr bwMode="auto">
          <a:xfrm>
            <a:off x="2030186" y="1393373"/>
            <a:ext cx="793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ct val="100000"/>
              </a:lnSpc>
              <a:spcBef>
                <a:spcPct val="0"/>
              </a:spcBef>
              <a:spcAft>
                <a:spcPct val="0"/>
              </a:spcAft>
            </a:pPr>
            <a:r>
              <a:rPr lang="en-US" altLang="en-US" b="1" dirty="0">
                <a:solidFill>
                  <a:srgbClr val="FF9900"/>
                </a:solidFill>
              </a:rPr>
              <a:t>Biotechnology</a:t>
            </a:r>
            <a:r>
              <a:rPr lang="en-US" altLang="en-US" dirty="0">
                <a:solidFill>
                  <a:srgbClr val="000000"/>
                </a:solidFill>
              </a:rPr>
              <a:t> is the use of living things to make new products or systems.</a:t>
            </a:r>
          </a:p>
        </p:txBody>
      </p:sp>
      <p:sp>
        <p:nvSpPr>
          <p:cNvPr id="5" name="TextBox 4">
            <a:extLst>
              <a:ext uri="{FF2B5EF4-FFF2-40B4-BE49-F238E27FC236}">
                <a16:creationId xmlns:a16="http://schemas.microsoft.com/office/drawing/2014/main" id="{20307E42-7252-8B40-9B30-3F60D90042E9}"/>
              </a:ext>
            </a:extLst>
          </p:cNvPr>
          <p:cNvSpPr txBox="1">
            <a:spLocks noChangeArrowheads="1"/>
          </p:cNvSpPr>
          <p:nvPr/>
        </p:nvSpPr>
        <p:spPr bwMode="auto">
          <a:xfrm>
            <a:off x="2136095" y="5692323"/>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ct val="100000"/>
              </a:lnSpc>
              <a:spcBef>
                <a:spcPct val="0"/>
              </a:spcBef>
              <a:spcAft>
                <a:spcPct val="0"/>
              </a:spcAft>
            </a:pPr>
            <a:r>
              <a:rPr lang="en-US" altLang="en-US" dirty="0">
                <a:solidFill>
                  <a:srgbClr val="000000"/>
                </a:solidFill>
              </a:rPr>
              <a:t>Early examples include domestication and the use of microorganisms to produce bread, beer, wine and cheese.</a:t>
            </a:r>
          </a:p>
        </p:txBody>
      </p:sp>
      <p:sp>
        <p:nvSpPr>
          <p:cNvPr id="6" name="TextBox 5">
            <a:extLst>
              <a:ext uri="{FF2B5EF4-FFF2-40B4-BE49-F238E27FC236}">
                <a16:creationId xmlns:a16="http://schemas.microsoft.com/office/drawing/2014/main" id="{715A3F19-D8D1-7749-8137-2AC5A4A9CD32}"/>
              </a:ext>
            </a:extLst>
          </p:cNvPr>
          <p:cNvSpPr txBox="1">
            <a:spLocks noChangeArrowheads="1"/>
          </p:cNvSpPr>
          <p:nvPr/>
        </p:nvSpPr>
        <p:spPr bwMode="auto">
          <a:xfrm>
            <a:off x="3040063" y="5329239"/>
            <a:ext cx="103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ct val="100000"/>
              </a:lnSpc>
              <a:spcBef>
                <a:spcPct val="0"/>
              </a:spcBef>
              <a:spcAft>
                <a:spcPct val="0"/>
              </a:spcAft>
            </a:pPr>
            <a:r>
              <a:rPr lang="en-US" altLang="en-US" sz="1400" b="1">
                <a:solidFill>
                  <a:srgbClr val="FF9900"/>
                </a:solidFill>
              </a:rPr>
              <a:t>Figure 5.1</a:t>
            </a:r>
          </a:p>
        </p:txBody>
      </p:sp>
      <p:pic>
        <p:nvPicPr>
          <p:cNvPr id="18437" name="Picture 1">
            <a:extLst>
              <a:ext uri="{FF2B5EF4-FFF2-40B4-BE49-F238E27FC236}">
                <a16:creationId xmlns:a16="http://schemas.microsoft.com/office/drawing/2014/main" id="{43B082C1-65A5-8046-BDC5-6877354DD6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1981200"/>
            <a:ext cx="5408613"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48B79C5D-B3F4-5342-9735-FF5413325C5F}"/>
              </a:ext>
            </a:extLst>
          </p:cNvPr>
          <p:cNvSpPr txBox="1">
            <a:spLocks/>
          </p:cNvSpPr>
          <p:nvPr/>
        </p:nvSpPr>
        <p:spPr bwMode="gray">
          <a:xfrm>
            <a:off x="2030186" y="935831"/>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1: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Define the term Biotechnology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34942737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F4C56BDB-6794-294A-94B5-C7B8DFCC9072}"/>
              </a:ext>
            </a:extLst>
          </p:cNvPr>
          <p:cNvSpPr>
            <a:spLocks noGrp="1" noChangeArrowheads="1"/>
          </p:cNvSpPr>
          <p:nvPr>
            <p:ph type="title"/>
          </p:nvPr>
        </p:nvSpPr>
        <p:spPr>
          <a:xfrm>
            <a:off x="1676400" y="152400"/>
            <a:ext cx="4572000" cy="457200"/>
          </a:xfrm>
        </p:spPr>
        <p:txBody>
          <a:bodyPr/>
          <a:lstStyle/>
          <a:p>
            <a:pPr eaLnBrk="1" hangingPunct="1"/>
            <a:r>
              <a:rPr lang="en-US" altLang="en-US" sz="2400" b="1">
                <a:solidFill>
                  <a:schemeClr val="bg1"/>
                </a:solidFill>
                <a:cs typeface="Arial" panose="020B0604020202020204" pitchFamily="34" charset="0"/>
              </a:rPr>
              <a:t>DNA-based biotechnology </a:t>
            </a:r>
          </a:p>
        </p:txBody>
      </p:sp>
      <p:sp>
        <p:nvSpPr>
          <p:cNvPr id="20482" name="Rectangle 1">
            <a:extLst>
              <a:ext uri="{FF2B5EF4-FFF2-40B4-BE49-F238E27FC236}">
                <a16:creationId xmlns:a16="http://schemas.microsoft.com/office/drawing/2014/main" id="{43F02CCD-83B3-1541-B2B4-0C2F9A6AFE30}"/>
              </a:ext>
            </a:extLst>
          </p:cNvPr>
          <p:cNvSpPr>
            <a:spLocks noChangeArrowheads="1"/>
          </p:cNvSpPr>
          <p:nvPr/>
        </p:nvSpPr>
        <p:spPr bwMode="auto">
          <a:xfrm>
            <a:off x="2019300" y="2105562"/>
            <a:ext cx="8458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85750" indent="-285750" eaLnBrk="0" fontAlgn="base" hangingPunct="0">
              <a:spcBef>
                <a:spcPct val="0"/>
              </a:spcBef>
              <a:spcAft>
                <a:spcPct val="0"/>
              </a:spcAft>
              <a:buFont typeface="Arial" panose="020B0604020202020204" pitchFamily="34" charset="0"/>
              <a:buChar char="•"/>
            </a:pPr>
            <a:r>
              <a:rPr lang="en-GB" altLang="en-US" sz="2000" dirty="0">
                <a:solidFill>
                  <a:srgbClr val="000000"/>
                </a:solidFill>
                <a:latin typeface="MuseoSans-300"/>
              </a:rPr>
              <a:t>Modern biotechnology involves processing and manipulating DNA. </a:t>
            </a:r>
          </a:p>
          <a:p>
            <a:pPr marL="285750" indent="-285750" eaLnBrk="0" fontAlgn="base" hangingPunct="0">
              <a:spcBef>
                <a:spcPct val="0"/>
              </a:spcBef>
              <a:spcAft>
                <a:spcPct val="0"/>
              </a:spcAft>
              <a:buFont typeface="Arial" panose="020B0604020202020204" pitchFamily="34" charset="0"/>
              <a:buChar char="•"/>
            </a:pPr>
            <a:r>
              <a:rPr lang="en-GB" altLang="en-US" sz="2000" dirty="0">
                <a:solidFill>
                  <a:srgbClr val="000000"/>
                </a:solidFill>
                <a:latin typeface="MuseoSans-300"/>
              </a:rPr>
              <a:t>Biotechnology has its own set of specialised tools and techniques, which are mostly derived from organisms. </a:t>
            </a:r>
          </a:p>
          <a:p>
            <a:pPr eaLnBrk="0" fontAlgn="base" hangingPunct="0">
              <a:spcBef>
                <a:spcPct val="0"/>
              </a:spcBef>
              <a:spcAft>
                <a:spcPct val="0"/>
              </a:spcAft>
            </a:pPr>
            <a:endParaRPr lang="en-AU" altLang="en-US" sz="2000" dirty="0">
              <a:solidFill>
                <a:srgbClr val="000000"/>
              </a:solidFill>
            </a:endParaRPr>
          </a:p>
        </p:txBody>
      </p:sp>
      <p:graphicFrame>
        <p:nvGraphicFramePr>
          <p:cNvPr id="3" name="Diagram 2">
            <a:extLst>
              <a:ext uri="{FF2B5EF4-FFF2-40B4-BE49-F238E27FC236}">
                <a16:creationId xmlns:a16="http://schemas.microsoft.com/office/drawing/2014/main" id="{BB33DD39-2CF5-B747-B312-1DCF8E087049}"/>
              </a:ext>
            </a:extLst>
          </p:cNvPr>
          <p:cNvGraphicFramePr/>
          <p:nvPr>
            <p:extLst/>
          </p:nvPr>
        </p:nvGraphicFramePr>
        <p:xfrm>
          <a:off x="3200400" y="2895600"/>
          <a:ext cx="57912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E8AA058F-D8DA-E04E-B8E1-BD47EC5D9083}"/>
              </a:ext>
            </a:extLst>
          </p:cNvPr>
          <p:cNvSpPr txBox="1">
            <a:spLocks/>
          </p:cNvSpPr>
          <p:nvPr/>
        </p:nvSpPr>
        <p:spPr bwMode="gray">
          <a:xfrm>
            <a:off x="2061620" y="1295400"/>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Describe how restriction enzymes, ligase enzymes, polymerase enzymes and primers are used in DNA based biotechnology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19904832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F4C56BDB-6794-294A-94B5-C7B8DFCC9072}"/>
              </a:ext>
            </a:extLst>
          </p:cNvPr>
          <p:cNvSpPr>
            <a:spLocks noGrp="1" noChangeArrowheads="1"/>
          </p:cNvSpPr>
          <p:nvPr>
            <p:ph type="title"/>
          </p:nvPr>
        </p:nvSpPr>
        <p:spPr>
          <a:xfrm>
            <a:off x="1676400" y="152400"/>
            <a:ext cx="4572000" cy="457200"/>
          </a:xfrm>
        </p:spPr>
        <p:txBody>
          <a:bodyPr/>
          <a:lstStyle/>
          <a:p>
            <a:pPr eaLnBrk="1" hangingPunct="1"/>
            <a:r>
              <a:rPr lang="en-US" altLang="en-US" sz="2400" b="1">
                <a:solidFill>
                  <a:schemeClr val="bg1"/>
                </a:solidFill>
                <a:cs typeface="Arial" panose="020B0604020202020204" pitchFamily="34" charset="0"/>
              </a:rPr>
              <a:t>DNA-based biotechnology </a:t>
            </a:r>
          </a:p>
        </p:txBody>
      </p:sp>
      <p:sp>
        <p:nvSpPr>
          <p:cNvPr id="6" name="Title 1">
            <a:extLst>
              <a:ext uri="{FF2B5EF4-FFF2-40B4-BE49-F238E27FC236}">
                <a16:creationId xmlns:a16="http://schemas.microsoft.com/office/drawing/2014/main" id="{E8AA058F-D8DA-E04E-B8E1-BD47EC5D9083}"/>
              </a:ext>
            </a:extLst>
          </p:cNvPr>
          <p:cNvSpPr txBox="1">
            <a:spLocks/>
          </p:cNvSpPr>
          <p:nvPr/>
        </p:nvSpPr>
        <p:spPr bwMode="gray">
          <a:xfrm>
            <a:off x="1945210" y="1242280"/>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Describe how restriction enzymes, ligase enzymes, polymerase enzymes and primers are used in DNA based biotechnology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graphicFrame>
        <p:nvGraphicFramePr>
          <p:cNvPr id="7" name="Diagram 6">
            <a:extLst>
              <a:ext uri="{FF2B5EF4-FFF2-40B4-BE49-F238E27FC236}">
                <a16:creationId xmlns:a16="http://schemas.microsoft.com/office/drawing/2014/main" id="{9D784CEE-2F82-CD44-BA9B-C3854039AF60}"/>
              </a:ext>
            </a:extLst>
          </p:cNvPr>
          <p:cNvGraphicFramePr/>
          <p:nvPr>
            <p:extLst/>
          </p:nvPr>
        </p:nvGraphicFramePr>
        <p:xfrm>
          <a:off x="1676400" y="2856506"/>
          <a:ext cx="5562600" cy="375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3">
            <a:extLst>
              <a:ext uri="{FF2B5EF4-FFF2-40B4-BE49-F238E27FC236}">
                <a16:creationId xmlns:a16="http://schemas.microsoft.com/office/drawing/2014/main" id="{6BFA1B5E-8E11-6844-AB99-945E60132E52}"/>
              </a:ext>
            </a:extLst>
          </p:cNvPr>
          <p:cNvSpPr txBox="1">
            <a:spLocks noChangeArrowheads="1"/>
          </p:cNvSpPr>
          <p:nvPr/>
        </p:nvSpPr>
        <p:spPr bwMode="auto">
          <a:xfrm>
            <a:off x="1905001" y="2038350"/>
            <a:ext cx="7926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AU" altLang="en-US" sz="2000" dirty="0">
                <a:solidFill>
                  <a:srgbClr val="000000"/>
                </a:solidFill>
              </a:rPr>
              <a:t>Tools are required for synthesising, cutting and pasting, viewing and analysing DNA. Many of these tools are enzymes.</a:t>
            </a:r>
          </a:p>
        </p:txBody>
      </p:sp>
      <p:sp>
        <p:nvSpPr>
          <p:cNvPr id="9" name="TextBox 3">
            <a:extLst>
              <a:ext uri="{FF2B5EF4-FFF2-40B4-BE49-F238E27FC236}">
                <a16:creationId xmlns:a16="http://schemas.microsoft.com/office/drawing/2014/main" id="{FBD1809F-6876-F142-8AB4-E1841B3B55B0}"/>
              </a:ext>
            </a:extLst>
          </p:cNvPr>
          <p:cNvSpPr txBox="1">
            <a:spLocks noChangeArrowheads="1"/>
          </p:cNvSpPr>
          <p:nvPr/>
        </p:nvSpPr>
        <p:spPr bwMode="auto">
          <a:xfrm>
            <a:off x="7924800" y="3048001"/>
            <a:ext cx="2438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AU" altLang="en-US" sz="2000" dirty="0">
                <a:solidFill>
                  <a:srgbClr val="000000"/>
                </a:solidFill>
              </a:rPr>
              <a:t>Use the following slides to take notes on restriction enzymes and ligase</a:t>
            </a:r>
          </a:p>
          <a:p>
            <a:pPr eaLnBrk="0" fontAlgn="base" hangingPunct="0">
              <a:spcBef>
                <a:spcPct val="0"/>
              </a:spcBef>
              <a:spcAft>
                <a:spcPct val="0"/>
              </a:spcAft>
            </a:pPr>
            <a:endParaRPr lang="en-AU" altLang="en-US" sz="2000" dirty="0">
              <a:solidFill>
                <a:srgbClr val="000000"/>
              </a:solidFill>
            </a:endParaRPr>
          </a:p>
          <a:p>
            <a:pPr eaLnBrk="0" fontAlgn="base" hangingPunct="0">
              <a:spcBef>
                <a:spcPct val="0"/>
              </a:spcBef>
              <a:spcAft>
                <a:spcPct val="0"/>
              </a:spcAft>
            </a:pPr>
            <a:r>
              <a:rPr lang="en-AU" altLang="en-US" sz="2000" dirty="0">
                <a:solidFill>
                  <a:srgbClr val="000000"/>
                </a:solidFill>
              </a:rPr>
              <a:t>Read Biology WA ATAR Units 3 &amp; 4 page 170 &amp; take notes on ligase &amp; primers</a:t>
            </a:r>
          </a:p>
        </p:txBody>
      </p:sp>
    </p:spTree>
    <p:extLst>
      <p:ext uri="{BB962C8B-B14F-4D97-AF65-F5344CB8AC3E}">
        <p14:creationId xmlns:p14="http://schemas.microsoft.com/office/powerpoint/2010/main" val="35148860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F4C56BDB-6794-294A-94B5-C7B8DFCC9072}"/>
              </a:ext>
            </a:extLst>
          </p:cNvPr>
          <p:cNvSpPr>
            <a:spLocks noGrp="1" noChangeArrowheads="1"/>
          </p:cNvSpPr>
          <p:nvPr>
            <p:ph type="title"/>
          </p:nvPr>
        </p:nvSpPr>
        <p:spPr>
          <a:xfrm>
            <a:off x="1676400" y="152400"/>
            <a:ext cx="4572000" cy="457200"/>
          </a:xfrm>
        </p:spPr>
        <p:txBody>
          <a:bodyPr/>
          <a:lstStyle/>
          <a:p>
            <a:pPr eaLnBrk="1" hangingPunct="1"/>
            <a:r>
              <a:rPr lang="en-US" altLang="en-US" sz="2400" b="1">
                <a:solidFill>
                  <a:schemeClr val="bg1"/>
                </a:solidFill>
                <a:cs typeface="Arial" panose="020B0604020202020204" pitchFamily="34" charset="0"/>
              </a:rPr>
              <a:t>DNA-based biotechnology </a:t>
            </a:r>
          </a:p>
        </p:txBody>
      </p:sp>
      <p:sp>
        <p:nvSpPr>
          <p:cNvPr id="9" name="TextBox 3">
            <a:extLst>
              <a:ext uri="{FF2B5EF4-FFF2-40B4-BE49-F238E27FC236}">
                <a16:creationId xmlns:a16="http://schemas.microsoft.com/office/drawing/2014/main" id="{B5B46850-3D3B-634F-8D2B-ED5BD2499532}"/>
              </a:ext>
            </a:extLst>
          </p:cNvPr>
          <p:cNvSpPr txBox="1">
            <a:spLocks noChangeArrowheads="1"/>
          </p:cNvSpPr>
          <p:nvPr/>
        </p:nvSpPr>
        <p:spPr bwMode="auto">
          <a:xfrm>
            <a:off x="1712390" y="2072976"/>
            <a:ext cx="8839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342900" indent="-342900" fontAlgn="base">
              <a:spcBef>
                <a:spcPct val="0"/>
              </a:spcBef>
              <a:spcAft>
                <a:spcPct val="0"/>
              </a:spcAft>
              <a:buFont typeface="Arial" panose="020B0604020202020204" pitchFamily="34" charset="0"/>
              <a:buChar char="•"/>
            </a:pPr>
            <a:r>
              <a:rPr lang="en-US" altLang="en-US" sz="2000" dirty="0">
                <a:solidFill>
                  <a:srgbClr val="000000"/>
                </a:solidFill>
              </a:rPr>
              <a:t>Enzymes from bacteria can cut DNA at specific sites.</a:t>
            </a:r>
          </a:p>
          <a:p>
            <a:pPr marL="342900" indent="-342900" fontAlgn="base">
              <a:spcBef>
                <a:spcPct val="0"/>
              </a:spcBef>
              <a:spcAft>
                <a:spcPct val="0"/>
              </a:spcAft>
              <a:buFont typeface="Arial" panose="020B0604020202020204" pitchFamily="34" charset="0"/>
              <a:buChar char="•"/>
            </a:pPr>
            <a:r>
              <a:rPr lang="en-AU" altLang="en-US" sz="2000" dirty="0">
                <a:solidFill>
                  <a:srgbClr val="000000"/>
                </a:solidFill>
              </a:rPr>
              <a:t>Naturally occurring restriction enzymes protect bacteria by cutting foreign DNA and then removing invading organisms.</a:t>
            </a:r>
            <a:endParaRPr lang="en-US" altLang="en-US" sz="2000" dirty="0">
              <a:solidFill>
                <a:srgbClr val="000000"/>
              </a:solidFill>
            </a:endParaRPr>
          </a:p>
          <a:p>
            <a:pPr marL="342900" indent="-342900" fontAlgn="base">
              <a:spcBef>
                <a:spcPct val="0"/>
              </a:spcBef>
              <a:spcAft>
                <a:spcPct val="0"/>
              </a:spcAft>
              <a:buFont typeface="Arial" panose="020B0604020202020204" pitchFamily="34" charset="0"/>
              <a:buChar char="•"/>
            </a:pPr>
            <a:r>
              <a:rPr lang="en-US" altLang="en-US" sz="2000" dirty="0">
                <a:solidFill>
                  <a:srgbClr val="000000"/>
                </a:solidFill>
              </a:rPr>
              <a:t>These enzymes are called </a:t>
            </a:r>
            <a:r>
              <a:rPr lang="en-US" altLang="en-US" sz="2000" b="1" dirty="0">
                <a:solidFill>
                  <a:srgbClr val="000000"/>
                </a:solidFill>
              </a:rPr>
              <a:t>restriction endonucleases</a:t>
            </a:r>
          </a:p>
          <a:p>
            <a:pPr fontAlgn="base">
              <a:spcBef>
                <a:spcPct val="0"/>
              </a:spcBef>
              <a:spcAft>
                <a:spcPct val="0"/>
              </a:spcAft>
            </a:pPr>
            <a:r>
              <a:rPr lang="en-US" altLang="en-US" sz="2000" dirty="0">
                <a:solidFill>
                  <a:srgbClr val="000000"/>
                </a:solidFill>
              </a:rPr>
              <a:t>	(endo = within, nuclease = cuts DNA).</a:t>
            </a:r>
          </a:p>
        </p:txBody>
      </p:sp>
      <p:pic>
        <p:nvPicPr>
          <p:cNvPr id="100356" name="Picture 4" descr="Vinita Bharat on Twitter: &amp;amp;quot;This fuzzy synapse illustration is to highlight  the importance of &amp;amp;quot;biological scissors&amp;amp;quot; called Restriction Enzymes. :)  #scicomm #fuzzysynapse #genes #editing #cells #cellbiology #genetics  #illustrations #digitalart #DNA ...">
            <a:extLst>
              <a:ext uri="{FF2B5EF4-FFF2-40B4-BE49-F238E27FC236}">
                <a16:creationId xmlns:a16="http://schemas.microsoft.com/office/drawing/2014/main" id="{B2C704DC-781F-694A-9C26-925E82297F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8027" y="3699602"/>
            <a:ext cx="4475946" cy="298396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AE3DD5B-77DB-4242-BF5B-66E89CECFEE9}"/>
              </a:ext>
            </a:extLst>
          </p:cNvPr>
          <p:cNvSpPr txBox="1">
            <a:spLocks/>
          </p:cNvSpPr>
          <p:nvPr/>
        </p:nvSpPr>
        <p:spPr bwMode="gray">
          <a:xfrm>
            <a:off x="1945210" y="1242280"/>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Describe how restriction enzymes, ligase enzymes, polymerase enzymes and primers are used in DNA based biotechnology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Tree>
    <p:extLst>
      <p:ext uri="{BB962C8B-B14F-4D97-AF65-F5344CB8AC3E}">
        <p14:creationId xmlns:p14="http://schemas.microsoft.com/office/powerpoint/2010/main" val="267562373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A0A77B8F-3AF9-1845-BD85-D4DB7A05182B}"/>
              </a:ext>
            </a:extLst>
          </p:cNvPr>
          <p:cNvSpPr txBox="1">
            <a:spLocks/>
          </p:cNvSpPr>
          <p:nvPr/>
        </p:nvSpPr>
        <p:spPr bwMode="gray">
          <a:xfrm>
            <a:off x="1676400" y="1524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fontAlgn="base">
              <a:lnSpc>
                <a:spcPts val="2400"/>
              </a:lnSpc>
              <a:spcBef>
                <a:spcPct val="0"/>
              </a:spcBef>
              <a:spcAft>
                <a:spcPct val="0"/>
              </a:spcAft>
            </a:pPr>
            <a:r>
              <a:rPr lang="en-US" altLang="en-US" sz="2400" b="1">
                <a:solidFill>
                  <a:srgbClr val="FFFFFF"/>
                </a:solidFill>
              </a:rPr>
              <a:t>Genetic engineering techniques</a:t>
            </a:r>
          </a:p>
        </p:txBody>
      </p:sp>
      <p:sp>
        <p:nvSpPr>
          <p:cNvPr id="2" name="TextBox 1">
            <a:extLst>
              <a:ext uri="{FF2B5EF4-FFF2-40B4-BE49-F238E27FC236}">
                <a16:creationId xmlns:a16="http://schemas.microsoft.com/office/drawing/2014/main" id="{1A1E9EF1-7351-7D4C-961F-3FF77EFF3670}"/>
              </a:ext>
            </a:extLst>
          </p:cNvPr>
          <p:cNvSpPr txBox="1">
            <a:spLocks noChangeArrowheads="1"/>
          </p:cNvSpPr>
          <p:nvPr/>
        </p:nvSpPr>
        <p:spPr bwMode="auto">
          <a:xfrm>
            <a:off x="1944155" y="1905000"/>
            <a:ext cx="837989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200"/>
              </a:lnSpc>
              <a:spcBef>
                <a:spcPct val="50000"/>
              </a:spcBef>
              <a:defRPr>
                <a:solidFill>
                  <a:schemeClr val="tx1"/>
                </a:solidFill>
                <a:latin typeface="Arial" panose="020B0604020202020204" pitchFamily="34" charset="0"/>
                <a:ea typeface="MS PGothic" panose="020B0600070205080204" pitchFamily="34" charset="-128"/>
              </a:defRPr>
            </a:lvl1pPr>
            <a:lvl2pPr marL="742950" indent="-285750">
              <a:lnSpc>
                <a:spcPts val="2200"/>
              </a:lnSpc>
              <a:spcBef>
                <a:spcPct val="50000"/>
              </a:spcBef>
              <a:buClr>
                <a:schemeClr val="hlink"/>
              </a:buClr>
              <a:buFont typeface="Wingdings" pitchFamily="2" charset="2"/>
              <a:buChar char="§"/>
              <a:defRPr>
                <a:solidFill>
                  <a:schemeClr val="tx1"/>
                </a:solidFill>
                <a:latin typeface="Arial" panose="020B0604020202020204" pitchFamily="34" charset="0"/>
                <a:ea typeface="MS PGothic" panose="020B0600070205080204" pitchFamily="34" charset="-128"/>
              </a:defRPr>
            </a:lvl2pPr>
            <a:lvl3pPr marL="11430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3pPr>
            <a:lvl4pPr marL="1600200" indent="-228600">
              <a:lnSpc>
                <a:spcPts val="1800"/>
              </a:lnSpc>
              <a:spcBef>
                <a:spcPct val="50000"/>
              </a:spcBef>
              <a:buClr>
                <a:schemeClr val="hlink"/>
              </a:buClr>
              <a:buChar char="–"/>
              <a:defRPr sz="1600">
                <a:solidFill>
                  <a:schemeClr val="tx1"/>
                </a:solidFill>
                <a:latin typeface="Arial" panose="020B0604020202020204" pitchFamily="34" charset="0"/>
                <a:ea typeface="MS PGothic" panose="020B0600070205080204" pitchFamily="34" charset="-128"/>
              </a:defRPr>
            </a:lvl4pPr>
            <a:lvl5pPr marL="2057400" indent="-228600">
              <a:lnSpc>
                <a:spcPts val="1600"/>
              </a:lnSpc>
              <a:spcBef>
                <a:spcPct val="50000"/>
              </a:spcBef>
              <a:buClr>
                <a:schemeClr val="hlink"/>
              </a:buClr>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1600"/>
              </a:lnSpc>
              <a:spcBef>
                <a:spcPct val="50000"/>
              </a:spcBef>
              <a:spcAft>
                <a:spcPct val="0"/>
              </a:spcAft>
              <a:buClr>
                <a:schemeClr val="hlink"/>
              </a:buClr>
              <a:buChar char="–"/>
              <a:defRPr sz="1400">
                <a:solidFill>
                  <a:schemeClr val="tx1"/>
                </a:solidFill>
                <a:latin typeface="Arial" panose="020B0604020202020204" pitchFamily="34" charset="0"/>
                <a:ea typeface="MS PGothic" panose="020B0600070205080204" pitchFamily="34" charset="-128"/>
              </a:defRPr>
            </a:lvl9pPr>
          </a:lstStyle>
          <a:p>
            <a:pPr marL="285750" indent="-285750" fontAlgn="base">
              <a:lnSpc>
                <a:spcPct val="100000"/>
              </a:lnSpc>
              <a:spcBef>
                <a:spcPct val="0"/>
              </a:spcBef>
              <a:spcAft>
                <a:spcPct val="0"/>
              </a:spcAft>
              <a:buFont typeface="Arial" panose="020B0604020202020204" pitchFamily="34" charset="0"/>
              <a:buChar char="•"/>
            </a:pPr>
            <a:r>
              <a:rPr lang="en-US" altLang="en-US" sz="2200" dirty="0">
                <a:solidFill>
                  <a:srgbClr val="000000"/>
                </a:solidFill>
              </a:rPr>
              <a:t>They each have a different sequence they </a:t>
            </a:r>
            <a:r>
              <a:rPr lang="en-US" altLang="en-US" sz="2200" dirty="0" err="1">
                <a:solidFill>
                  <a:srgbClr val="000000"/>
                </a:solidFill>
              </a:rPr>
              <a:t>recognise</a:t>
            </a:r>
            <a:r>
              <a:rPr lang="en-US" altLang="en-US" sz="2200" dirty="0">
                <a:solidFill>
                  <a:srgbClr val="000000"/>
                </a:solidFill>
              </a:rPr>
              <a:t> and cut. </a:t>
            </a:r>
          </a:p>
          <a:p>
            <a:pPr marL="285750" indent="-285750" fontAlgn="base">
              <a:lnSpc>
                <a:spcPct val="100000"/>
              </a:lnSpc>
              <a:spcBef>
                <a:spcPct val="0"/>
              </a:spcBef>
              <a:spcAft>
                <a:spcPct val="0"/>
              </a:spcAft>
              <a:buFont typeface="Arial" panose="020B0604020202020204" pitchFamily="34" charset="0"/>
              <a:buChar char="•"/>
            </a:pPr>
            <a:r>
              <a:rPr lang="en-US" altLang="en-US" sz="2200" dirty="0">
                <a:solidFill>
                  <a:srgbClr val="000000"/>
                </a:solidFill>
              </a:rPr>
              <a:t>These are called </a:t>
            </a:r>
            <a:r>
              <a:rPr lang="en-US" altLang="en-US" sz="2200" b="1" dirty="0">
                <a:solidFill>
                  <a:srgbClr val="000000"/>
                </a:solidFill>
              </a:rPr>
              <a:t>restriction sites </a:t>
            </a:r>
            <a:r>
              <a:rPr lang="en-US" altLang="en-US" sz="2200" dirty="0">
                <a:solidFill>
                  <a:srgbClr val="000000"/>
                </a:solidFill>
              </a:rPr>
              <a:t>or </a:t>
            </a:r>
            <a:r>
              <a:rPr lang="en-US" altLang="en-US" sz="2200" b="1" dirty="0">
                <a:solidFill>
                  <a:srgbClr val="000000"/>
                </a:solidFill>
              </a:rPr>
              <a:t>recognition sites</a:t>
            </a:r>
            <a:r>
              <a:rPr lang="en-US" altLang="en-US" sz="2200" dirty="0">
                <a:solidFill>
                  <a:srgbClr val="000000"/>
                </a:solidFill>
              </a:rPr>
              <a:t>.</a:t>
            </a:r>
          </a:p>
          <a:p>
            <a:pPr marL="285750" indent="-285750" fontAlgn="base">
              <a:lnSpc>
                <a:spcPct val="100000"/>
              </a:lnSpc>
              <a:spcBef>
                <a:spcPct val="0"/>
              </a:spcBef>
              <a:spcAft>
                <a:spcPct val="0"/>
              </a:spcAft>
              <a:buFont typeface="Arial" panose="020B0604020202020204" pitchFamily="34" charset="0"/>
              <a:buChar char="•"/>
            </a:pPr>
            <a:r>
              <a:rPr lang="en-AU" altLang="en-US" sz="2200" dirty="0">
                <a:solidFill>
                  <a:srgbClr val="000000"/>
                </a:solidFill>
              </a:rPr>
              <a:t>Recognition sites are usually 4–8 bases long. </a:t>
            </a:r>
          </a:p>
          <a:p>
            <a:pPr fontAlgn="base">
              <a:lnSpc>
                <a:spcPct val="100000"/>
              </a:lnSpc>
              <a:spcBef>
                <a:spcPct val="0"/>
              </a:spcBef>
              <a:spcAft>
                <a:spcPct val="0"/>
              </a:spcAft>
            </a:pPr>
            <a:endParaRPr lang="en-US" altLang="en-US" sz="2200" dirty="0">
              <a:solidFill>
                <a:srgbClr val="000000"/>
              </a:solidFill>
            </a:endParaRPr>
          </a:p>
        </p:txBody>
      </p:sp>
      <p:pic>
        <p:nvPicPr>
          <p:cNvPr id="1028" name="Picture 4">
            <a:extLst>
              <a:ext uri="{FF2B5EF4-FFF2-40B4-BE49-F238E27FC236}">
                <a16:creationId xmlns:a16="http://schemas.microsoft.com/office/drawing/2014/main" id="{60E0C97D-1B08-1B4C-B331-297C29DE83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50" r="22917"/>
          <a:stretch/>
        </p:blipFill>
        <p:spPr bwMode="auto">
          <a:xfrm>
            <a:off x="2590801" y="3542778"/>
            <a:ext cx="6602973" cy="144654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781AD11-30E6-FF4B-BD32-9DC5C9AAC0CA}"/>
              </a:ext>
            </a:extLst>
          </p:cNvPr>
          <p:cNvSpPr txBox="1">
            <a:spLocks/>
          </p:cNvSpPr>
          <p:nvPr/>
        </p:nvSpPr>
        <p:spPr bwMode="gray">
          <a:xfrm>
            <a:off x="1944155" y="1219200"/>
            <a:ext cx="86063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pPr>
              <a:lnSpc>
                <a:spcPct val="100000"/>
              </a:lnSpc>
              <a:defRPr/>
            </a:pPr>
            <a:r>
              <a:rPr lang="en-AU" b="1" kern="0" dirty="0">
                <a:ln w="10160" cap="flat" cmpd="sng" algn="ctr">
                  <a:solidFill>
                    <a:srgbClr val="5B9BD5"/>
                  </a:solidFill>
                  <a:prstDash val="solid"/>
                  <a:round/>
                </a:ln>
                <a:noFill/>
                <a:effectLst>
                  <a:outerShdw blurRad="38100" dist="22860" dir="5400000" algn="tl">
                    <a:srgbClr val="000000">
                      <a:alpha val="30000"/>
                    </a:srgbClr>
                  </a:outerShdw>
                </a:effectLst>
                <a:latin typeface="Lucida Console" panose="020B0609040504020204" pitchFamily="49" charset="0"/>
                <a:ea typeface="Calibri" panose="020F0502020204030204" pitchFamily="34" charset="0"/>
                <a:cs typeface="Times New Roman" panose="02020603050405020304" pitchFamily="18" charset="0"/>
              </a:rPr>
              <a:t>Topic Question 2: </a:t>
            </a:r>
            <a:r>
              <a:rPr lang="en-AU" b="1"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Describe how restriction enzymes, ligase enzymes, polymerase enzymes and primers are used in DNA based biotechnology</a:t>
            </a:r>
            <a: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t/>
            </a:r>
            <a:br>
              <a:rPr lang="en-AU" kern="0" dirty="0">
                <a:solidFill>
                  <a:srgbClr val="013658"/>
                </a:solidFill>
                <a:latin typeface="Calibri" panose="020F0502020204030204" pitchFamily="34" charset="0"/>
                <a:ea typeface="Calibri" panose="020F0502020204030204" pitchFamily="34" charset="0"/>
                <a:cs typeface="Times New Roman" panose="02020603050405020304" pitchFamily="18" charset="0"/>
              </a:rPr>
            </a:br>
            <a:endParaRPr lang="en-US" kern="0" dirty="0">
              <a:solidFill>
                <a:srgbClr val="013658"/>
              </a:solidFill>
              <a:latin typeface="Arial"/>
            </a:endParaRPr>
          </a:p>
        </p:txBody>
      </p:sp>
      <p:sp>
        <p:nvSpPr>
          <p:cNvPr id="7" name="TextBox 6">
            <a:extLst>
              <a:ext uri="{FF2B5EF4-FFF2-40B4-BE49-F238E27FC236}">
                <a16:creationId xmlns:a16="http://schemas.microsoft.com/office/drawing/2014/main" id="{FB850E16-DDB2-DB42-A3EB-BC8EBE25F590}"/>
              </a:ext>
            </a:extLst>
          </p:cNvPr>
          <p:cNvSpPr txBox="1"/>
          <p:nvPr/>
        </p:nvSpPr>
        <p:spPr>
          <a:xfrm>
            <a:off x="4908390" y="4526878"/>
            <a:ext cx="1967793" cy="646331"/>
          </a:xfrm>
          <a:prstGeom prst="rect">
            <a:avLst/>
          </a:prstGeom>
          <a:solidFill>
            <a:schemeClr val="bg1"/>
          </a:solidFill>
          <a:ln>
            <a:solidFill>
              <a:srgbClr val="002060"/>
            </a:solidFill>
          </a:ln>
        </p:spPr>
        <p:txBody>
          <a:bodyPr wrap="square" rtlCol="0">
            <a:spAutoFit/>
          </a:bodyPr>
          <a:lstStyle/>
          <a:p>
            <a:pPr eaLnBrk="0" fontAlgn="base" hangingPunct="0">
              <a:spcBef>
                <a:spcPct val="0"/>
              </a:spcBef>
              <a:spcAft>
                <a:spcPct val="0"/>
              </a:spcAft>
            </a:pPr>
            <a:r>
              <a:rPr lang="en-US" dirty="0" err="1">
                <a:solidFill>
                  <a:srgbClr val="000000"/>
                </a:solidFill>
                <a:latin typeface="Arial" panose="020B0604020202020204" pitchFamily="34" charset="0"/>
                <a:ea typeface="MS PGothic" panose="020B0600070205080204" pitchFamily="34" charset="-128"/>
              </a:rPr>
              <a:t>EcoRI</a:t>
            </a:r>
            <a:r>
              <a:rPr lang="en-US" dirty="0">
                <a:solidFill>
                  <a:srgbClr val="000000"/>
                </a:solidFill>
                <a:latin typeface="Arial" panose="020B0604020202020204" pitchFamily="34" charset="0"/>
                <a:ea typeface="MS PGothic" panose="020B0600070205080204" pitchFamily="34" charset="-128"/>
              </a:rPr>
              <a:t> restriction site</a:t>
            </a:r>
          </a:p>
        </p:txBody>
      </p:sp>
    </p:spTree>
    <p:extLst>
      <p:ext uri="{BB962C8B-B14F-4D97-AF65-F5344CB8AC3E}">
        <p14:creationId xmlns:p14="http://schemas.microsoft.com/office/powerpoint/2010/main" val="291973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
      <a:dk1>
        <a:srgbClr val="000000"/>
      </a:dk1>
      <a:lt1>
        <a:srgbClr val="FFFFFF"/>
      </a:lt1>
      <a:dk2>
        <a:srgbClr val="B2DCEE"/>
      </a:dk2>
      <a:lt2>
        <a:srgbClr val="80C4E2"/>
      </a:lt2>
      <a:accent1>
        <a:srgbClr val="013658"/>
      </a:accent1>
      <a:accent2>
        <a:srgbClr val="0C5C92"/>
      </a:accent2>
      <a:accent3>
        <a:srgbClr val="FFFFFF"/>
      </a:accent3>
      <a:accent4>
        <a:srgbClr val="000000"/>
      </a:accent4>
      <a:accent5>
        <a:srgbClr val="AAAEB4"/>
      </a:accent5>
      <a:accent6>
        <a:srgbClr val="0A5384"/>
      </a:accent6>
      <a:hlink>
        <a:srgbClr val="0089C5"/>
      </a:hlink>
      <a:folHlink>
        <a:srgbClr val="4CACD6"/>
      </a:folHlink>
    </a:clrScheme>
    <a:fontScheme name="CL_PowerPoi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_PowerPoi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_PowerPoin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_PowerPoin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L_PowerPoin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L_PowerPoin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L_PowerPoin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L_PowerPoint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L_PowerPoin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L_PowerPoin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L_PowerPoin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L_PowerPoin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L_PowerPoin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F63EC6E249DE43B3ABB3D14114859B" ma:contentTypeVersion="12" ma:contentTypeDescription="Create a new document." ma:contentTypeScope="" ma:versionID="67ac3a3476370aac60a797ef1025d484">
  <xsd:schema xmlns:xsd="http://www.w3.org/2001/XMLSchema" xmlns:xs="http://www.w3.org/2001/XMLSchema" xmlns:p="http://schemas.microsoft.com/office/2006/metadata/properties" xmlns:ns3="081ed5ae-0fcf-45ca-9e0f-fbac52cb9237" xmlns:ns4="8b1aca62-d085-4da7-a399-d54bef97b080" targetNamespace="http://schemas.microsoft.com/office/2006/metadata/properties" ma:root="true" ma:fieldsID="b08b3441d54ae53a7cc98696711686b6" ns3:_="" ns4:_="">
    <xsd:import namespace="081ed5ae-0fcf-45ca-9e0f-fbac52cb9237"/>
    <xsd:import namespace="8b1aca62-d085-4da7-a399-d54bef97b08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1ed5ae-0fcf-45ca-9e0f-fbac52cb92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1aca62-d085-4da7-a399-d54bef97b08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484408-3894-47FF-B270-043E792E88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1ed5ae-0fcf-45ca-9e0f-fbac52cb9237"/>
    <ds:schemaRef ds:uri="8b1aca62-d085-4da7-a399-d54bef97b0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D79702-C205-4A14-91EF-26A2B1211110}">
  <ds:schemaRefs>
    <ds:schemaRef ds:uri="http://schemas.microsoft.com/sharepoint/v3/contenttype/forms"/>
  </ds:schemaRefs>
</ds:datastoreItem>
</file>

<file path=customXml/itemProps3.xml><?xml version="1.0" encoding="utf-8"?>
<ds:datastoreItem xmlns:ds="http://schemas.openxmlformats.org/officeDocument/2006/customXml" ds:itemID="{3628AEA3-CE99-4FF2-B0D9-CE8315F37BDD}">
  <ds:schemaRefs>
    <ds:schemaRef ds:uri="081ed5ae-0fcf-45ca-9e0f-fbac52cb9237"/>
    <ds:schemaRef ds:uri="8b1aca62-d085-4da7-a399-d54bef97b08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TotalTime>
  <Words>1878</Words>
  <Application>Microsoft Office PowerPoint</Application>
  <PresentationFormat>Widescreen</PresentationFormat>
  <Paragraphs>213</Paragraphs>
  <Slides>30</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ＭＳ Ｐゴシック</vt:lpstr>
      <vt:lpstr>ＭＳ Ｐゴシック</vt:lpstr>
      <vt:lpstr>Arial</vt:lpstr>
      <vt:lpstr>Calibri</vt:lpstr>
      <vt:lpstr>Lucida Console</vt:lpstr>
      <vt:lpstr>MuseoSans-300</vt:lpstr>
      <vt:lpstr>Times New Roman</vt:lpstr>
      <vt:lpstr>Wingdings</vt:lpstr>
      <vt:lpstr>Theme1</vt:lpstr>
      <vt:lpstr>Heredity Biotechnology and genetic techniques</vt:lpstr>
      <vt:lpstr>PowerPoint Presentation</vt:lpstr>
      <vt:lpstr>What you need to complete</vt:lpstr>
      <vt:lpstr>Introduction to biotechnology </vt:lpstr>
      <vt:lpstr>Biotechnology</vt:lpstr>
      <vt:lpstr>DNA-based biotechnology </vt:lpstr>
      <vt:lpstr>DNA-based biotechnology </vt:lpstr>
      <vt:lpstr>DNA-based biotechnology </vt:lpstr>
      <vt:lpstr>PowerPoint Presentation</vt:lpstr>
      <vt:lpstr>PowerPoint Presentation</vt:lpstr>
      <vt:lpstr>DNA-based biotechnology </vt:lpstr>
      <vt:lpstr>PowerPoint Presentation</vt:lpstr>
      <vt:lpstr>PowerPoint Presentation</vt:lpstr>
      <vt:lpstr>PowerPoint Presentation</vt:lpstr>
      <vt:lpstr>Genetic engineering</vt:lpstr>
      <vt:lpstr>PowerPoint Presentation</vt:lpstr>
      <vt:lpstr>PowerPoint Presentation</vt:lpstr>
      <vt:lpstr>Copying DNA</vt:lpstr>
      <vt:lpstr>Copying DNA or amplifying DNA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Education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RAYNER Elizabeth [Rossmoyne Senior High School]</dc:creator>
  <cp:lastModifiedBy>RAYNER Elizabeth [Rossmoyne Senior High School]</cp:lastModifiedBy>
  <cp:revision>2</cp:revision>
  <dcterms:created xsi:type="dcterms:W3CDTF">2022-03-16T07:28:32Z</dcterms:created>
  <dcterms:modified xsi:type="dcterms:W3CDTF">2022-03-16T07:29:38Z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0x0101004FF63EC6E249DE43B3ABB3D14114859B</vt:lpwstr>
  </property>
</Properties>
</file>